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17"/>
  </p:notesMasterIdLst>
  <p:sldIdLst>
    <p:sldId id="275" r:id="rId2"/>
    <p:sldId id="257" r:id="rId3"/>
    <p:sldId id="258" r:id="rId4"/>
    <p:sldId id="268" r:id="rId5"/>
    <p:sldId id="261" r:id="rId6"/>
    <p:sldId id="264" r:id="rId7"/>
    <p:sldId id="262" r:id="rId8"/>
    <p:sldId id="272" r:id="rId9"/>
    <p:sldId id="271" r:id="rId10"/>
    <p:sldId id="266" r:id="rId11"/>
    <p:sldId id="273" r:id="rId12"/>
    <p:sldId id="267" r:id="rId13"/>
    <p:sldId id="270" r:id="rId14"/>
    <p:sldId id="265" r:id="rId15"/>
    <p:sldId id="263"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09"/>
    <p:restoredTop sz="77279"/>
  </p:normalViewPr>
  <p:slideViewPr>
    <p:cSldViewPr snapToGrid="0">
      <p:cViewPr varScale="1">
        <p:scale>
          <a:sx n="162" d="100"/>
          <a:sy n="162" d="100"/>
        </p:scale>
        <p:origin x="1662" y="13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media/image1.jpeg>
</file>

<file path=ppt/media/image2.tiff>
</file>

<file path=ppt/media/image3.png>
</file>

<file path=ppt/media/image4.png>
</file>

<file path=ppt/media/image5.sv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5829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ef0c5621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ef0c5621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33959739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IN" dirty="0">
                <a:solidFill>
                  <a:schemeClr val="tx1"/>
                </a:solidFill>
              </a:rPr>
              <a:t>Since many of such prediction systems are critical in real-life decision making, this unfairness can propagate into government/organizational policy making and general societal perceptions about members of the victim communities</a:t>
            </a:r>
            <a:endParaRPr lang="en-US" dirty="0">
              <a:solidFill>
                <a:schemeClr val="tx1"/>
              </a:solidFill>
            </a:endParaRPr>
          </a:p>
          <a:p>
            <a:endParaRPr lang="en-US" dirty="0"/>
          </a:p>
        </p:txBody>
      </p:sp>
    </p:spTree>
    <p:extLst>
      <p:ext uri="{BB962C8B-B14F-4D97-AF65-F5344CB8AC3E}">
        <p14:creationId xmlns:p14="http://schemas.microsoft.com/office/powerpoint/2010/main" val="2104416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80746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907587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918149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90613042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72827257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75709598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69856020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18595745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96822262"/>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78945063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584740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4555291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atin typeface="Calibri" panose="020F0502020204030204" pitchFamily="34" charset="0"/>
                <a:cs typeface="Calibri" panose="020F0502020204030204" pitchFamily="34" charset="0"/>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atin typeface="Calibri" panose="020F0502020204030204" pitchFamily="34" charset="0"/>
                <a:cs typeface="Calibri" panose="020F0502020204030204" pitchFamily="34" charset="0"/>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713725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98766949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en-US"/>
              <a:t>Click to edit Master title style</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7140332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59697557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85346" y="2184174"/>
            <a:ext cx="3830406"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184174"/>
            <a:ext cx="3821518"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71320380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0330106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213036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11851325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8522058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48A87A34-81AB-432B-8DAE-1953F412C126}" type="datetimeFigureOut">
              <a:rPr lang="en-US" dirty="0"/>
              <a:pPr/>
              <a:t>1/11/2022</a:t>
            </a:fld>
            <a:endParaRPr lang="en-US" dirty="0"/>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00000000-1234-1234-1234-123412341234}" type="slidenum">
              <a:rPr lang="en" smtClean="0"/>
              <a:pPr/>
              <a:t>‹#›</a:t>
            </a:fld>
            <a:endParaRPr lang="en"/>
          </a:p>
        </p:txBody>
      </p:sp>
    </p:spTree>
    <p:extLst>
      <p:ext uri="{BB962C8B-B14F-4D97-AF65-F5344CB8AC3E}">
        <p14:creationId xmlns:p14="http://schemas.microsoft.com/office/powerpoint/2010/main" val="156565895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5000" dirty="0">
                <a:latin typeface="Calibri" panose="020F0502020204030204" pitchFamily="34" charset="0"/>
                <a:cs typeface="Calibri" panose="020F0502020204030204" pitchFamily="34" charset="0"/>
              </a:rPr>
              <a:t>Understanding Bias in HateSpeech</a:t>
            </a:r>
            <a:endParaRPr sz="5000" dirty="0">
              <a:latin typeface="Calibri" panose="020F0502020204030204" pitchFamily="34" charset="0"/>
              <a:cs typeface="Calibri" panose="020F0502020204030204" pitchFamily="34" charset="0"/>
            </a:endParaRPr>
          </a:p>
        </p:txBody>
      </p:sp>
      <p:sp>
        <p:nvSpPr>
          <p:cNvPr id="4" name="Google Shape;55;p13">
            <a:extLst>
              <a:ext uri="{FF2B5EF4-FFF2-40B4-BE49-F238E27FC236}">
                <a16:creationId xmlns:a16="http://schemas.microsoft.com/office/drawing/2014/main" id="{19496187-C8DF-4A8A-9C75-E4C40AF27BB1}"/>
              </a:ext>
            </a:extLst>
          </p:cNvPr>
          <p:cNvSpPr txBox="1">
            <a:spLocks/>
          </p:cNvSpPr>
          <p:nvPr/>
        </p:nvSpPr>
        <p:spPr>
          <a:xfrm>
            <a:off x="1354751" y="2632472"/>
            <a:ext cx="6751097" cy="1241822"/>
          </a:xfrm>
          <a:prstGeom prst="rect">
            <a:avLst/>
          </a:prstGeom>
        </p:spPr>
        <p:txBody>
          <a:bodyPr spcFirstLastPara="1" vert="horz" wrap="square" lIns="91425" tIns="91425" rIns="91425" bIns="91425" rtlCol="0" anchor="t" anchorCtr="0">
            <a:normAutofit/>
          </a:bodyPr>
          <a:lstStyle>
            <a:lvl1pPr marL="0" indent="0" algn="ctr" defTabSz="685800" rtl="0" eaLnBrk="1" latinLnBrk="0" hangingPunct="1">
              <a:lnSpc>
                <a:spcPct val="120000"/>
              </a:lnSpc>
              <a:spcBef>
                <a:spcPts val="750"/>
              </a:spcBef>
              <a:buFont typeface="Arial" panose="020B0604020202020204" pitchFamily="34" charset="0"/>
              <a:buNone/>
              <a:defRPr sz="1800" kern="1200">
                <a:solidFill>
                  <a:schemeClr val="tx1"/>
                </a:solidFill>
                <a:effectLst>
                  <a:outerShdw blurRad="50800" dist="38100" dir="2700000" algn="tl" rotWithShape="0">
                    <a:srgbClr val="000000">
                      <a:alpha val="48000"/>
                    </a:srgbClr>
                  </a:outerShdw>
                </a:effectLst>
                <a:latin typeface="+mn-lt"/>
                <a:ea typeface="+mn-ea"/>
                <a:cs typeface="+mn-cs"/>
              </a:defRPr>
            </a:lvl1pPr>
            <a:lvl2pPr marL="342900" indent="0" algn="ctr" defTabSz="685800" rtl="0" eaLnBrk="1" latinLnBrk="0" hangingPunct="1">
              <a:lnSpc>
                <a:spcPct val="120000"/>
              </a:lnSpc>
              <a:spcBef>
                <a:spcPts val="375"/>
              </a:spcBef>
              <a:buFont typeface="Arial" panose="020B0604020202020204" pitchFamily="34" charset="0"/>
              <a:buNone/>
              <a:defRPr sz="1500" kern="1200">
                <a:solidFill>
                  <a:schemeClr val="tx1"/>
                </a:solidFill>
                <a:effectLst>
                  <a:outerShdw blurRad="50800" dist="38100" dir="2700000" algn="tl" rotWithShape="0">
                    <a:srgbClr val="000000">
                      <a:alpha val="48000"/>
                    </a:srgbClr>
                  </a:outerShdw>
                </a:effectLst>
                <a:latin typeface="+mn-lt"/>
                <a:ea typeface="+mn-ea"/>
                <a:cs typeface="+mn-cs"/>
              </a:defRPr>
            </a:lvl2pPr>
            <a:lvl3pPr marL="685800" indent="0" algn="ctr" defTabSz="685800" rtl="0" eaLnBrk="1" latinLnBrk="0" hangingPunct="1">
              <a:lnSpc>
                <a:spcPct val="120000"/>
              </a:lnSpc>
              <a:spcBef>
                <a:spcPts val="375"/>
              </a:spcBef>
              <a:buFont typeface="Arial" panose="020B0604020202020204" pitchFamily="34" charset="0"/>
              <a:buNone/>
              <a:defRPr sz="1350" kern="1200">
                <a:solidFill>
                  <a:schemeClr val="tx1"/>
                </a:solidFill>
                <a:effectLst>
                  <a:outerShdw blurRad="50800" dist="38100" dir="2700000" algn="tl" rotWithShape="0">
                    <a:srgbClr val="000000">
                      <a:alpha val="48000"/>
                    </a:srgbClr>
                  </a:outerShdw>
                </a:effectLst>
                <a:latin typeface="+mn-lt"/>
                <a:ea typeface="+mn-ea"/>
                <a:cs typeface="+mn-cs"/>
              </a:defRPr>
            </a:lvl3pPr>
            <a:lvl4pPr marL="10287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4pPr>
            <a:lvl5pPr marL="13716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7145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0574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4003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743200" indent="0" algn="ctr" defTabSz="685800" rtl="0" eaLnBrk="1" latinLnBrk="0" hangingPunct="1">
              <a:lnSpc>
                <a:spcPct val="120000"/>
              </a:lnSpc>
              <a:spcBef>
                <a:spcPts val="375"/>
              </a:spcBef>
              <a:buFont typeface="Arial" panose="020B0604020202020204" pitchFamily="34" charset="0"/>
              <a:buNone/>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a:spcBef>
                <a:spcPts val="0"/>
              </a:spcBef>
            </a:pPr>
            <a:r>
              <a:rPr lang="nn-NO" dirty="0">
                <a:latin typeface="Calibri" panose="020F0502020204030204" pitchFamily="34" charset="0"/>
                <a:cs typeface="Calibri" panose="020F0502020204030204" pitchFamily="34" charset="0"/>
              </a:rPr>
              <a:t>STCI@ Microsoft, India           IREL@ IIIT Hyderabad</a:t>
            </a:r>
          </a:p>
        </p:txBody>
      </p:sp>
    </p:spTree>
    <p:extLst>
      <p:ext uri="{BB962C8B-B14F-4D97-AF65-F5344CB8AC3E}">
        <p14:creationId xmlns:p14="http://schemas.microsoft.com/office/powerpoint/2010/main" val="823124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4"/>
            <a:ext cx="8520600" cy="4049931"/>
          </a:xfrm>
        </p:spPr>
        <p:txBody>
          <a:bodyPr>
            <a:noAutofit/>
          </a:bodyPr>
          <a:lstStyle/>
          <a:p>
            <a:pPr marL="0" indent="0">
              <a:spcBef>
                <a:spcPct val="0"/>
              </a:spcBef>
              <a:buNone/>
              <a:defRPr/>
            </a:pPr>
            <a:r>
              <a:rPr lang="en-IN" altLang="en-US" sz="1600" b="1" dirty="0">
                <a:solidFill>
                  <a:schemeClr val="tx1"/>
                </a:solidFill>
              </a:rPr>
              <a:t>Model Correction:</a:t>
            </a:r>
            <a:r>
              <a:rPr lang="en-IN" altLang="en-US" sz="1600" dirty="0">
                <a:solidFill>
                  <a:schemeClr val="tx1"/>
                </a:solidFill>
              </a:rPr>
              <a:t> Make changes to the model like modifying word embeddings or debiasing during model training</a:t>
            </a:r>
          </a:p>
          <a:p>
            <a:pPr marL="0" indent="0">
              <a:spcBef>
                <a:spcPct val="0"/>
              </a:spcBef>
              <a:buNone/>
              <a:defRPr/>
            </a:pPr>
            <a:r>
              <a:rPr lang="en-IN" altLang="en-US" sz="1600" b="1" dirty="0">
                <a:solidFill>
                  <a:schemeClr val="tx1"/>
                </a:solidFill>
                <a:latin typeface="Calibri" panose="020F0502020204030204" pitchFamily="34" charset="0"/>
                <a:cs typeface="Calibri" panose="020F0502020204030204" pitchFamily="34" charset="0"/>
              </a:rPr>
              <a:t>	Example: </a:t>
            </a:r>
            <a:r>
              <a:rPr lang="en-IN" altLang="en-US" sz="1600" dirty="0">
                <a:solidFill>
                  <a:schemeClr val="tx1"/>
                </a:solidFill>
                <a:latin typeface="Calibri" panose="020F0502020204030204" pitchFamily="34" charset="0"/>
                <a:cs typeface="Calibri" panose="020F0502020204030204" pitchFamily="34" charset="0"/>
              </a:rPr>
              <a:t>Adversarial </a:t>
            </a:r>
            <a:r>
              <a:rPr lang="en-IN" altLang="en-US" sz="1600" dirty="0">
                <a:solidFill>
                  <a:schemeClr val="tx1"/>
                </a:solidFill>
              </a:rPr>
              <a:t>Learning (Xia et al. (2020))</a:t>
            </a:r>
            <a:endParaRPr lang="en-IN" altLang="en-US"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sz="1600" dirty="0">
              <a:solidFill>
                <a:schemeClr val="tx1"/>
              </a:solidFill>
            </a:endParaRPr>
          </a:p>
          <a:p>
            <a:pPr marL="0" indent="0">
              <a:spcBef>
                <a:spcPct val="0"/>
              </a:spcBef>
              <a:buNone/>
              <a:defRPr/>
            </a:pPr>
            <a:endParaRPr lang="en-IN"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sz="1600" dirty="0">
              <a:solidFill>
                <a:schemeClr val="tx1"/>
              </a:solidFill>
            </a:endParaRPr>
          </a:p>
          <a:p>
            <a:pPr marL="0" indent="0">
              <a:spcBef>
                <a:spcPct val="0"/>
              </a:spcBef>
              <a:buNone/>
              <a:defRPr/>
            </a:pPr>
            <a:endParaRPr lang="en-IN"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sz="1600" dirty="0">
              <a:solidFill>
                <a:schemeClr val="tx1"/>
              </a:solidFill>
            </a:endParaRPr>
          </a:p>
          <a:p>
            <a:pPr marL="0" indent="0">
              <a:spcBef>
                <a:spcPct val="0"/>
              </a:spcBef>
              <a:buNone/>
              <a:defRPr/>
            </a:pPr>
            <a:endParaRPr lang="en-IN"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sz="1600" dirty="0">
              <a:solidFill>
                <a:schemeClr val="tx1"/>
              </a:solidFill>
            </a:endParaRPr>
          </a:p>
          <a:p>
            <a:pPr marL="0" indent="0">
              <a:spcBef>
                <a:spcPct val="0"/>
              </a:spcBef>
              <a:buNone/>
              <a:defRPr/>
            </a:pPr>
            <a:endParaRPr lang="en-IN"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sz="1600" dirty="0">
              <a:solidFill>
                <a:schemeClr val="tx1"/>
              </a:solidFill>
            </a:endParaRPr>
          </a:p>
          <a:p>
            <a:pPr marL="0" indent="0">
              <a:spcBef>
                <a:spcPct val="0"/>
              </a:spcBef>
              <a:buNone/>
              <a:defRPr/>
            </a:pPr>
            <a:r>
              <a:rPr lang="en-IN" sz="1600" b="1" dirty="0">
                <a:solidFill>
                  <a:schemeClr val="tx1"/>
                </a:solidFill>
                <a:latin typeface="Calibri" panose="020F0502020204030204" pitchFamily="34" charset="0"/>
                <a:cs typeface="Calibri" panose="020F0502020204030204" pitchFamily="34" charset="0"/>
              </a:rPr>
              <a:t>Limitations: </a:t>
            </a:r>
            <a:r>
              <a:rPr lang="en-IN" sz="1600" dirty="0">
                <a:solidFill>
                  <a:schemeClr val="tx1"/>
                </a:solidFill>
              </a:rPr>
              <a:t>Need labels for all the private attributes that we want to correct</a:t>
            </a:r>
            <a:endParaRPr lang="en-US" sz="1600" b="1" dirty="0">
              <a:solidFill>
                <a:schemeClr val="tx1"/>
              </a:solidFill>
              <a:latin typeface="Calibri" panose="020F0502020204030204" pitchFamily="34" charset="0"/>
              <a:cs typeface="Calibri" panose="020F0502020204030204" pitchFamily="34" charset="0"/>
            </a:endParaRPr>
          </a:p>
        </p:txBody>
      </p:sp>
      <p:sp>
        <p:nvSpPr>
          <p:cNvPr id="4" name="Rounded Rectangle 3">
            <a:extLst>
              <a:ext uri="{FF2B5EF4-FFF2-40B4-BE49-F238E27FC236}">
                <a16:creationId xmlns:a16="http://schemas.microsoft.com/office/drawing/2014/main" id="{ADF5936E-58A5-034F-B488-7A3BB8E51142}"/>
              </a:ext>
            </a:extLst>
          </p:cNvPr>
          <p:cNvSpPr/>
          <p:nvPr/>
        </p:nvSpPr>
        <p:spPr>
          <a:xfrm>
            <a:off x="3307223" y="2877249"/>
            <a:ext cx="957313" cy="572700"/>
          </a:xfrm>
          <a:prstGeom prst="roundRect">
            <a:avLst>
              <a:gd name="adj" fmla="val 25620"/>
            </a:avLst>
          </a:prstGeom>
          <a:effectLst>
            <a:outerShdw blurRad="50800" algn="ctr" rotWithShape="0">
              <a:schemeClr val="tx1">
                <a:alpha val="58000"/>
              </a:scheme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a:t>Model</a:t>
            </a:r>
          </a:p>
        </p:txBody>
      </p:sp>
      <p:cxnSp>
        <p:nvCxnSpPr>
          <p:cNvPr id="6" name="Straight Arrow Connector 5">
            <a:extLst>
              <a:ext uri="{FF2B5EF4-FFF2-40B4-BE49-F238E27FC236}">
                <a16:creationId xmlns:a16="http://schemas.microsoft.com/office/drawing/2014/main" id="{A0FB35EB-77B6-AC44-AB05-8560160D3FA9}"/>
              </a:ext>
            </a:extLst>
          </p:cNvPr>
          <p:cNvCxnSpPr/>
          <p:nvPr/>
        </p:nvCxnSpPr>
        <p:spPr>
          <a:xfrm>
            <a:off x="2709017" y="3163599"/>
            <a:ext cx="598207" cy="0"/>
          </a:xfrm>
          <a:prstGeom prst="straightConnector1">
            <a:avLst/>
          </a:prstGeom>
          <a:ln w="22225">
            <a:tailEnd type="triangle" w="lg" len="lg"/>
          </a:ln>
          <a:effectLst>
            <a:outerShdw blurRad="50800" algn="ctr" rotWithShape="0">
              <a:schemeClr val="tx1">
                <a:alpha val="58000"/>
              </a:schemeClr>
            </a:outerShdw>
          </a:effectLst>
        </p:spPr>
        <p:style>
          <a:lnRef idx="1">
            <a:schemeClr val="dk1"/>
          </a:lnRef>
          <a:fillRef idx="0">
            <a:schemeClr val="dk1"/>
          </a:fillRef>
          <a:effectRef idx="0">
            <a:schemeClr val="dk1"/>
          </a:effectRef>
          <a:fontRef idx="minor">
            <a:schemeClr val="tx1"/>
          </a:fontRef>
        </p:style>
      </p:cxnSp>
      <p:cxnSp>
        <p:nvCxnSpPr>
          <p:cNvPr id="7" name="Straight Arrow Connector 6">
            <a:extLst>
              <a:ext uri="{FF2B5EF4-FFF2-40B4-BE49-F238E27FC236}">
                <a16:creationId xmlns:a16="http://schemas.microsoft.com/office/drawing/2014/main" id="{D01AFC3C-4C52-B147-B1AB-75AEBB605385}"/>
              </a:ext>
            </a:extLst>
          </p:cNvPr>
          <p:cNvCxnSpPr>
            <a:cxnSpLocks/>
            <a:stCxn id="4" idx="3"/>
          </p:cNvCxnSpPr>
          <p:nvPr/>
        </p:nvCxnSpPr>
        <p:spPr>
          <a:xfrm>
            <a:off x="4264536" y="3163599"/>
            <a:ext cx="1307322" cy="0"/>
          </a:xfrm>
          <a:prstGeom prst="straightConnector1">
            <a:avLst/>
          </a:prstGeom>
          <a:ln w="22225">
            <a:tailEnd type="triangle" w="lg" len="lg"/>
          </a:ln>
          <a:effectLst>
            <a:outerShdw blurRad="50800" algn="ctr" rotWithShape="0">
              <a:schemeClr val="tx1">
                <a:alpha val="58000"/>
              </a:schemeClr>
            </a:outerShdw>
          </a:effectLst>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3CC1D20A-CD71-B04E-81B4-B5AB15FCECC3}"/>
              </a:ext>
            </a:extLst>
          </p:cNvPr>
          <p:cNvSpPr txBox="1"/>
          <p:nvPr/>
        </p:nvSpPr>
        <p:spPr>
          <a:xfrm>
            <a:off x="5810384" y="2983255"/>
            <a:ext cx="939681" cy="338554"/>
          </a:xfrm>
          <a:prstGeom prst="rect">
            <a:avLst/>
          </a:prstGeom>
          <a:noFill/>
        </p:spPr>
        <p:txBody>
          <a:bodyPr wrap="none" rtlCol="0">
            <a:spAutoFit/>
          </a:bodyPr>
          <a:lstStyle/>
          <a:p>
            <a:r>
              <a:rPr lang="en-US" sz="1600" dirty="0">
                <a:latin typeface="Calibri" panose="020F0502020204030204" pitchFamily="34" charset="0"/>
                <a:cs typeface="Calibri" panose="020F0502020204030204" pitchFamily="34" charset="0"/>
              </a:rPr>
              <a:t>Hateful ?</a:t>
            </a:r>
          </a:p>
        </p:txBody>
      </p:sp>
      <p:sp>
        <p:nvSpPr>
          <p:cNvPr id="11" name="TextBox 10">
            <a:extLst>
              <a:ext uri="{FF2B5EF4-FFF2-40B4-BE49-F238E27FC236}">
                <a16:creationId xmlns:a16="http://schemas.microsoft.com/office/drawing/2014/main" id="{47413E69-0D5F-F549-AAD2-825264075200}"/>
              </a:ext>
            </a:extLst>
          </p:cNvPr>
          <p:cNvSpPr txBox="1"/>
          <p:nvPr/>
        </p:nvSpPr>
        <p:spPr>
          <a:xfrm>
            <a:off x="1870187" y="2926729"/>
            <a:ext cx="957314" cy="584775"/>
          </a:xfrm>
          <a:prstGeom prst="rect">
            <a:avLst/>
          </a:prstGeom>
          <a:noFill/>
        </p:spPr>
        <p:txBody>
          <a:bodyPr wrap="none" rtlCol="0">
            <a:spAutoFit/>
          </a:bodyPr>
          <a:lstStyle/>
          <a:p>
            <a:pPr algn="ctr"/>
            <a:r>
              <a:rPr lang="en-US" sz="1600" dirty="0">
                <a:latin typeface="Calibri" panose="020F0502020204030204" pitchFamily="34" charset="0"/>
                <a:cs typeface="Calibri" panose="020F0502020204030204" pitchFamily="34" charset="0"/>
              </a:rPr>
              <a:t>Input</a:t>
            </a:r>
          </a:p>
          <a:p>
            <a:pPr algn="ctr"/>
            <a:r>
              <a:rPr lang="en-US" sz="1600" dirty="0">
                <a:latin typeface="Calibri" panose="020F0502020204030204" pitchFamily="34" charset="0"/>
                <a:cs typeface="Calibri" panose="020F0502020204030204" pitchFamily="34" charset="0"/>
              </a:rPr>
              <a:t>Sentence</a:t>
            </a:r>
          </a:p>
        </p:txBody>
      </p:sp>
      <p:cxnSp>
        <p:nvCxnSpPr>
          <p:cNvPr id="12" name="Straight Arrow Connector 11">
            <a:extLst>
              <a:ext uri="{FF2B5EF4-FFF2-40B4-BE49-F238E27FC236}">
                <a16:creationId xmlns:a16="http://schemas.microsoft.com/office/drawing/2014/main" id="{F43AD9C9-9EFB-0D48-B99D-F0DAF01CFD72}"/>
              </a:ext>
            </a:extLst>
          </p:cNvPr>
          <p:cNvCxnSpPr>
            <a:cxnSpLocks/>
            <a:stCxn id="4" idx="2"/>
          </p:cNvCxnSpPr>
          <p:nvPr/>
        </p:nvCxnSpPr>
        <p:spPr>
          <a:xfrm rot="16200000" flipH="1">
            <a:off x="4500362" y="2735467"/>
            <a:ext cx="357014" cy="1785978"/>
          </a:xfrm>
          <a:prstGeom prst="bentConnector2">
            <a:avLst/>
          </a:prstGeom>
          <a:ln w="22225">
            <a:tailEnd type="triangle" w="lg" len="lg"/>
          </a:ln>
          <a:effectLst>
            <a:outerShdw blurRad="50800" algn="ctr" rotWithShape="0">
              <a:schemeClr val="tx1">
                <a:alpha val="58000"/>
              </a:schemeClr>
            </a:outerShdw>
          </a:effectLst>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87878BC6-98D2-8B48-B934-F92E8B49678C}"/>
              </a:ext>
            </a:extLst>
          </p:cNvPr>
          <p:cNvSpPr txBox="1"/>
          <p:nvPr/>
        </p:nvSpPr>
        <p:spPr>
          <a:xfrm>
            <a:off x="5690743" y="3529743"/>
            <a:ext cx="1183594" cy="584775"/>
          </a:xfrm>
          <a:prstGeom prst="rect">
            <a:avLst/>
          </a:prstGeom>
          <a:noFill/>
        </p:spPr>
        <p:txBody>
          <a:bodyPr wrap="square" rtlCol="0">
            <a:spAutoFit/>
          </a:bodyPr>
          <a:lstStyle/>
          <a:p>
            <a:pPr algn="ctr"/>
            <a:r>
              <a:rPr lang="en-US" sz="1600" dirty="0">
                <a:latin typeface="Calibri" panose="020F0502020204030204" pitchFamily="34" charset="0"/>
                <a:cs typeface="Calibri" panose="020F0502020204030204" pitchFamily="34" charset="0"/>
              </a:rPr>
              <a:t>Private Attributes</a:t>
            </a:r>
          </a:p>
        </p:txBody>
      </p:sp>
      <p:sp>
        <p:nvSpPr>
          <p:cNvPr id="16" name="TextBox 15">
            <a:extLst>
              <a:ext uri="{FF2B5EF4-FFF2-40B4-BE49-F238E27FC236}">
                <a16:creationId xmlns:a16="http://schemas.microsoft.com/office/drawing/2014/main" id="{5895EE3C-5D87-8F4D-956F-57590DD804D4}"/>
              </a:ext>
            </a:extLst>
          </p:cNvPr>
          <p:cNvSpPr txBox="1"/>
          <p:nvPr/>
        </p:nvSpPr>
        <p:spPr>
          <a:xfrm>
            <a:off x="5801478" y="4098047"/>
            <a:ext cx="962123" cy="276999"/>
          </a:xfrm>
          <a:prstGeom prst="rect">
            <a:avLst/>
          </a:prstGeom>
          <a:noFill/>
        </p:spPr>
        <p:txBody>
          <a:bodyPr wrap="none" rtlCol="0">
            <a:spAutoFit/>
          </a:bodyPr>
          <a:lstStyle/>
          <a:p>
            <a:r>
              <a:rPr lang="en-US" sz="1200" dirty="0"/>
              <a:t>Ex. Gender</a:t>
            </a:r>
          </a:p>
        </p:txBody>
      </p:sp>
      <p:sp>
        <p:nvSpPr>
          <p:cNvPr id="17" name="Rectangle 16">
            <a:extLst>
              <a:ext uri="{FF2B5EF4-FFF2-40B4-BE49-F238E27FC236}">
                <a16:creationId xmlns:a16="http://schemas.microsoft.com/office/drawing/2014/main" id="{36EE1730-C531-3D48-9518-00B5E3340CFF}"/>
              </a:ext>
            </a:extLst>
          </p:cNvPr>
          <p:cNvSpPr/>
          <p:nvPr/>
        </p:nvSpPr>
        <p:spPr>
          <a:xfrm>
            <a:off x="4076348" y="3628456"/>
            <a:ext cx="769120" cy="357016"/>
          </a:xfrm>
          <a:prstGeom prst="rect">
            <a:avLst/>
          </a:prstGeom>
          <a:solidFill>
            <a:srgbClr val="00B05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600" b="1" dirty="0">
                <a:solidFill>
                  <a:schemeClr val="bg1"/>
                </a:solidFill>
              </a:rPr>
              <a:t>GRL</a:t>
            </a:r>
          </a:p>
        </p:txBody>
      </p:sp>
      <p:sp>
        <p:nvSpPr>
          <p:cNvPr id="20" name="TextBox 19">
            <a:extLst>
              <a:ext uri="{FF2B5EF4-FFF2-40B4-BE49-F238E27FC236}">
                <a16:creationId xmlns:a16="http://schemas.microsoft.com/office/drawing/2014/main" id="{2C45F157-5EAB-4B4D-ADB3-3E3855FCB980}"/>
              </a:ext>
            </a:extLst>
          </p:cNvPr>
          <p:cNvSpPr txBox="1"/>
          <p:nvPr/>
        </p:nvSpPr>
        <p:spPr>
          <a:xfrm>
            <a:off x="4905286" y="2142515"/>
            <a:ext cx="4193777" cy="338554"/>
          </a:xfrm>
          <a:prstGeom prst="rect">
            <a:avLst/>
          </a:prstGeom>
          <a:noFill/>
        </p:spPr>
        <p:txBody>
          <a:bodyPr wrap="none" rtlCol="0">
            <a:spAutoFit/>
          </a:bodyPr>
          <a:lstStyle/>
          <a:p>
            <a:r>
              <a:rPr lang="en-US" sz="1600" i="1" dirty="0">
                <a:latin typeface="Calibri" panose="020F0502020204030204" pitchFamily="34" charset="0"/>
                <a:cs typeface="Calibri" panose="020F0502020204030204" pitchFamily="34" charset="0"/>
              </a:rPr>
              <a:t>Model learns to identify </a:t>
            </a:r>
            <a:r>
              <a:rPr lang="en-US" sz="1600" b="1" i="1" dirty="0" err="1">
                <a:latin typeface="Calibri" panose="020F0502020204030204" pitchFamily="34" charset="0"/>
                <a:cs typeface="Calibri" panose="020F0502020204030204" pitchFamily="34" charset="0"/>
              </a:rPr>
              <a:t>hatespeech</a:t>
            </a:r>
            <a:r>
              <a:rPr lang="en-US" sz="1600" b="1" i="1" dirty="0">
                <a:latin typeface="Calibri" panose="020F0502020204030204" pitchFamily="34" charset="0"/>
                <a:cs typeface="Calibri" panose="020F0502020204030204" pitchFamily="34" charset="0"/>
              </a:rPr>
              <a:t> </a:t>
            </a:r>
            <a:r>
              <a:rPr lang="en-US" sz="1600" i="1" dirty="0">
                <a:latin typeface="Calibri" panose="020F0502020204030204" pitchFamily="34" charset="0"/>
                <a:cs typeface="Calibri" panose="020F0502020204030204" pitchFamily="34" charset="0"/>
              </a:rPr>
              <a:t>and </a:t>
            </a:r>
            <a:r>
              <a:rPr lang="en-US" sz="1600" b="1" i="1" dirty="0">
                <a:latin typeface="Calibri" panose="020F0502020204030204" pitchFamily="34" charset="0"/>
                <a:cs typeface="Calibri" panose="020F0502020204030204" pitchFamily="34" charset="0"/>
              </a:rPr>
              <a:t>gender</a:t>
            </a:r>
          </a:p>
        </p:txBody>
      </p:sp>
      <p:sp>
        <p:nvSpPr>
          <p:cNvPr id="21" name="Freeform 20">
            <a:extLst>
              <a:ext uri="{FF2B5EF4-FFF2-40B4-BE49-F238E27FC236}">
                <a16:creationId xmlns:a16="http://schemas.microsoft.com/office/drawing/2014/main" id="{551B5565-EB5B-ED48-9DFB-2ACE350D9934}"/>
              </a:ext>
            </a:extLst>
          </p:cNvPr>
          <p:cNvSpPr/>
          <p:nvPr/>
        </p:nvSpPr>
        <p:spPr>
          <a:xfrm>
            <a:off x="3862699" y="2236476"/>
            <a:ext cx="1042587" cy="446904"/>
          </a:xfrm>
          <a:custGeom>
            <a:avLst/>
            <a:gdLst>
              <a:gd name="connsiteX0" fmla="*/ 0 w 1042587"/>
              <a:gd name="connsiteY0" fmla="*/ 351071 h 351071"/>
              <a:gd name="connsiteX1" fmla="*/ 222191 w 1042587"/>
              <a:gd name="connsiteY1" fmla="*/ 693 h 351071"/>
              <a:gd name="connsiteX2" fmla="*/ 564022 w 1042587"/>
              <a:gd name="connsiteY2" fmla="*/ 257067 h 351071"/>
              <a:gd name="connsiteX3" fmla="*/ 828942 w 1042587"/>
              <a:gd name="connsiteY3" fmla="*/ 103243 h 351071"/>
              <a:gd name="connsiteX4" fmla="*/ 1042587 w 1042587"/>
              <a:gd name="connsiteY4" fmla="*/ 86151 h 351071"/>
              <a:gd name="connsiteX0" fmla="*/ 0 w 1042587"/>
              <a:gd name="connsiteY0" fmla="*/ 446904 h 446904"/>
              <a:gd name="connsiteX1" fmla="*/ 222191 w 1042587"/>
              <a:gd name="connsiteY1" fmla="*/ 2522 h 446904"/>
              <a:gd name="connsiteX2" fmla="*/ 564022 w 1042587"/>
              <a:gd name="connsiteY2" fmla="*/ 258896 h 446904"/>
              <a:gd name="connsiteX3" fmla="*/ 828942 w 1042587"/>
              <a:gd name="connsiteY3" fmla="*/ 105072 h 446904"/>
              <a:gd name="connsiteX4" fmla="*/ 1042587 w 1042587"/>
              <a:gd name="connsiteY4" fmla="*/ 87980 h 4469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587" h="446904">
                <a:moveTo>
                  <a:pt x="0" y="446904"/>
                </a:moveTo>
                <a:cubicBezTo>
                  <a:pt x="64093" y="279548"/>
                  <a:pt x="128187" y="33857"/>
                  <a:pt x="222191" y="2522"/>
                </a:cubicBezTo>
                <a:cubicBezTo>
                  <a:pt x="316195" y="-28813"/>
                  <a:pt x="462897" y="241804"/>
                  <a:pt x="564022" y="258896"/>
                </a:cubicBezTo>
                <a:cubicBezTo>
                  <a:pt x="665147" y="275988"/>
                  <a:pt x="749181" y="133558"/>
                  <a:pt x="828942" y="105072"/>
                </a:cubicBezTo>
                <a:cubicBezTo>
                  <a:pt x="908703" y="76586"/>
                  <a:pt x="975645" y="82283"/>
                  <a:pt x="1042587" y="87980"/>
                </a:cubicBezTo>
              </a:path>
            </a:pathLst>
          </a:custGeom>
          <a:noFill/>
          <a:ln>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Graphic 24" descr="Close outline">
            <a:extLst>
              <a:ext uri="{FF2B5EF4-FFF2-40B4-BE49-F238E27FC236}">
                <a16:creationId xmlns:a16="http://schemas.microsoft.com/office/drawing/2014/main" id="{B34C4189-1F79-8545-8900-F5163CEF80C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29600" y="1988663"/>
            <a:ext cx="914400" cy="704544"/>
          </a:xfrm>
          <a:prstGeom prst="rect">
            <a:avLst/>
          </a:prstGeom>
        </p:spPr>
      </p:pic>
      <p:sp>
        <p:nvSpPr>
          <p:cNvPr id="26" name="TextBox 25">
            <a:extLst>
              <a:ext uri="{FF2B5EF4-FFF2-40B4-BE49-F238E27FC236}">
                <a16:creationId xmlns:a16="http://schemas.microsoft.com/office/drawing/2014/main" id="{6B9D4082-6A49-B34F-8EB3-0EE565B8E95A}"/>
              </a:ext>
            </a:extLst>
          </p:cNvPr>
          <p:cNvSpPr txBox="1"/>
          <p:nvPr/>
        </p:nvSpPr>
        <p:spPr>
          <a:xfrm>
            <a:off x="7299697" y="2571750"/>
            <a:ext cx="1859805" cy="338554"/>
          </a:xfrm>
          <a:prstGeom prst="rect">
            <a:avLst/>
          </a:prstGeom>
          <a:noFill/>
        </p:spPr>
        <p:txBody>
          <a:bodyPr wrap="none" rtlCol="0">
            <a:spAutoFit/>
          </a:bodyPr>
          <a:lstStyle/>
          <a:p>
            <a:r>
              <a:rPr lang="en-US" sz="1600" i="1" dirty="0">
                <a:latin typeface="Calibri" panose="020F0502020204030204" pitchFamily="34" charset="0"/>
                <a:cs typeface="Calibri" panose="020F0502020204030204" pitchFamily="34" charset="0"/>
              </a:rPr>
              <a:t>but </a:t>
            </a:r>
            <a:r>
              <a:rPr lang="en-US" sz="1600" b="1" i="1" dirty="0">
                <a:latin typeface="Calibri" panose="020F0502020204030204" pitchFamily="34" charset="0"/>
                <a:cs typeface="Calibri" panose="020F0502020204030204" pitchFamily="34" charset="0"/>
              </a:rPr>
              <a:t>NOT the gender</a:t>
            </a:r>
          </a:p>
        </p:txBody>
      </p:sp>
      <p:sp>
        <p:nvSpPr>
          <p:cNvPr id="27" name="TextBox 26">
            <a:extLst>
              <a:ext uri="{FF2B5EF4-FFF2-40B4-BE49-F238E27FC236}">
                <a16:creationId xmlns:a16="http://schemas.microsoft.com/office/drawing/2014/main" id="{1BAFB5BE-33E8-074A-9382-11F574F10772}"/>
              </a:ext>
            </a:extLst>
          </p:cNvPr>
          <p:cNvSpPr txBox="1"/>
          <p:nvPr/>
        </p:nvSpPr>
        <p:spPr>
          <a:xfrm>
            <a:off x="3694494" y="3993979"/>
            <a:ext cx="1669047" cy="276999"/>
          </a:xfrm>
          <a:prstGeom prst="rect">
            <a:avLst/>
          </a:prstGeom>
          <a:noFill/>
        </p:spPr>
        <p:txBody>
          <a:bodyPr wrap="none" rtlCol="0">
            <a:spAutoFit/>
          </a:bodyPr>
          <a:lstStyle/>
          <a:p>
            <a:r>
              <a:rPr lang="en-US" sz="1200" dirty="0">
                <a:latin typeface="Calibri" panose="020F0502020204030204" pitchFamily="34" charset="0"/>
                <a:cs typeface="Calibri" panose="020F0502020204030204" pitchFamily="34" charset="0"/>
              </a:rPr>
              <a:t>Gradient Reversal Layer</a:t>
            </a:r>
          </a:p>
        </p:txBody>
      </p:sp>
    </p:spTree>
    <p:extLst>
      <p:ext uri="{BB962C8B-B14F-4D97-AF65-F5344CB8AC3E}">
        <p14:creationId xmlns:p14="http://schemas.microsoft.com/office/powerpoint/2010/main" val="2999677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dissolve">
                                      <p:cBhvr>
                                        <p:cTn id="39" dur="500"/>
                                        <p:tgtEl>
                                          <p:spTgt spid="21"/>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dissolve">
                                      <p:cBhvr>
                                        <p:cTn id="42" dur="500"/>
                                        <p:tgtEl>
                                          <p:spTgt spid="20"/>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dissolve">
                                      <p:cBhvr>
                                        <p:cTn id="53" dur="500"/>
                                        <p:tgtEl>
                                          <p:spTgt spid="26"/>
                                        </p:tgtEl>
                                      </p:cBhvr>
                                    </p:animEffect>
                                  </p:childTnLst>
                                </p:cTn>
                              </p:par>
                              <p:par>
                                <p:cTn id="54" presetID="1" presetClass="entr" presetSubtype="0" fill="hold" nodeType="withEffect">
                                  <p:stCondLst>
                                    <p:cond delay="0"/>
                                  </p:stCondLst>
                                  <p:childTnLst>
                                    <p:set>
                                      <p:cBhvr>
                                        <p:cTn id="55" dur="1" fill="hold">
                                          <p:stCondLst>
                                            <p:cond delay="0"/>
                                          </p:stCondLst>
                                        </p:cTn>
                                        <p:tgtEl>
                                          <p:spTgt spid="2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p:bldP spid="11" grpId="0"/>
      <p:bldP spid="15" grpId="0"/>
      <p:bldP spid="16" grpId="0"/>
      <p:bldP spid="17" grpId="0" animBg="1"/>
      <p:bldP spid="20" grpId="0"/>
      <p:bldP spid="21" grpId="0" animBg="1"/>
      <p:bldP spid="26"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D07B0E-B27A-FE44-971F-8B2E98E82D6E}"/>
              </a:ext>
            </a:extLst>
          </p:cNvPr>
          <p:cNvPicPr>
            <a:picLocks noChangeAspect="1"/>
          </p:cNvPicPr>
          <p:nvPr/>
        </p:nvPicPr>
        <p:blipFill rotWithShape="1">
          <a:blip r:embed="rId3"/>
          <a:srcRect t="8225"/>
          <a:stretch/>
        </p:blipFill>
        <p:spPr>
          <a:xfrm>
            <a:off x="311700" y="1758006"/>
            <a:ext cx="8604069" cy="2273379"/>
          </a:xfrm>
          <a:prstGeom prst="rect">
            <a:avLst/>
          </a:prstGeom>
        </p:spPr>
      </p:pic>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4"/>
            <a:ext cx="8520600" cy="4049931"/>
          </a:xfrm>
        </p:spPr>
        <p:txBody>
          <a:bodyPr>
            <a:noAutofit/>
          </a:bodyPr>
          <a:lstStyle/>
          <a:p>
            <a:pPr marL="0" indent="0">
              <a:spcBef>
                <a:spcPct val="0"/>
              </a:spcBef>
              <a:buNone/>
              <a:defRPr/>
            </a:pPr>
            <a:r>
              <a:rPr lang="en-IN" altLang="en-US" sz="1600" b="1" dirty="0">
                <a:solidFill>
                  <a:schemeClr val="tx1"/>
                </a:solidFill>
              </a:rPr>
              <a:t>Model Correction:</a:t>
            </a:r>
            <a:r>
              <a:rPr lang="en-IN" altLang="en-US" sz="1600" dirty="0">
                <a:solidFill>
                  <a:schemeClr val="tx1"/>
                </a:solidFill>
              </a:rPr>
              <a:t> </a:t>
            </a:r>
            <a:endParaRPr lang="en-IN" altLang="en-US" sz="1600" b="1" dirty="0">
              <a:solidFill>
                <a:schemeClr val="tx1"/>
              </a:solidFill>
            </a:endParaRPr>
          </a:p>
          <a:p>
            <a:pPr marL="0" indent="0">
              <a:spcBef>
                <a:spcPct val="0"/>
              </a:spcBef>
              <a:buNone/>
              <a:defRPr/>
            </a:pPr>
            <a:r>
              <a:rPr lang="en-IN" altLang="en-US" sz="1600" b="1" dirty="0">
                <a:solidFill>
                  <a:schemeClr val="tx1"/>
                </a:solidFill>
                <a:latin typeface="Calibri" panose="020F0502020204030204" pitchFamily="34" charset="0"/>
                <a:cs typeface="Calibri" panose="020F0502020204030204" pitchFamily="34" charset="0"/>
              </a:rPr>
              <a:t>Example:</a:t>
            </a:r>
            <a:r>
              <a:rPr lang="en-IN" altLang="en-US" sz="1600" dirty="0">
                <a:solidFill>
                  <a:schemeClr val="tx1"/>
                </a:solidFill>
                <a:latin typeface="Calibri" panose="020F0502020204030204" pitchFamily="34" charset="0"/>
                <a:cs typeface="Calibri" panose="020F0502020204030204" pitchFamily="34" charset="0"/>
              </a:rPr>
              <a:t> Statistical Model re-weighing </a:t>
            </a:r>
            <a:r>
              <a:rPr lang="en-IN" altLang="en-US" sz="1600" dirty="0">
                <a:solidFill>
                  <a:schemeClr val="tx1"/>
                </a:solidFill>
              </a:rPr>
              <a:t>(Utama et al. (2020)</a:t>
            </a:r>
            <a:r>
              <a:rPr lang="en-IN" altLang="en-US" sz="1600" dirty="0">
                <a:solidFill>
                  <a:schemeClr val="tx1"/>
                </a:solidFill>
                <a:latin typeface="Calibri" panose="020F0502020204030204" pitchFamily="34" charset="0"/>
                <a:cs typeface="Calibri" panose="020F0502020204030204" pitchFamily="34" charset="0"/>
              </a:rPr>
              <a:t>)</a:t>
            </a:r>
          </a:p>
        </p:txBody>
      </p:sp>
      <p:sp>
        <p:nvSpPr>
          <p:cNvPr id="12" name="TextBox 11">
            <a:extLst>
              <a:ext uri="{FF2B5EF4-FFF2-40B4-BE49-F238E27FC236}">
                <a16:creationId xmlns:a16="http://schemas.microsoft.com/office/drawing/2014/main" id="{184127AD-5404-AC4E-AFB1-F243A4DF45E9}"/>
              </a:ext>
            </a:extLst>
          </p:cNvPr>
          <p:cNvSpPr txBox="1"/>
          <p:nvPr/>
        </p:nvSpPr>
        <p:spPr>
          <a:xfrm>
            <a:off x="215975" y="4226354"/>
            <a:ext cx="8795518" cy="646331"/>
          </a:xfrm>
          <a:prstGeom prst="rect">
            <a:avLst/>
          </a:prstGeom>
          <a:noFill/>
        </p:spPr>
        <p:txBody>
          <a:bodyPr wrap="square" rtlCol="0">
            <a:spAutoFit/>
          </a:bodyPr>
          <a:lstStyle/>
          <a:p>
            <a:pPr algn="just"/>
            <a:r>
              <a:rPr lang="en-IN" sz="1200" dirty="0">
                <a:latin typeface="Calibri" panose="020F0502020204030204" pitchFamily="34" charset="0"/>
                <a:cs typeface="Calibri" panose="020F0502020204030204" pitchFamily="34" charset="0"/>
              </a:rPr>
              <a:t>An input example that contains lexical-overlap bias is predicted as entailment by the teacher model with a high confidence. When biased model predicts this example well, the output distribution of the teacher will be re-scaled to indicate higher uncertainty (lower confidence). The re-scaled output distributions are then used to distill the main model</a:t>
            </a:r>
            <a:endParaRPr lang="en-US" sz="1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6248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5"/>
            <a:ext cx="8520600" cy="3887562"/>
          </a:xfrm>
        </p:spPr>
        <p:txBody>
          <a:bodyPr>
            <a:noAutofit/>
          </a:bodyPr>
          <a:lstStyle/>
          <a:p>
            <a:pPr marL="0" indent="0">
              <a:spcBef>
                <a:spcPct val="0"/>
              </a:spcBef>
              <a:buNone/>
              <a:defRPr/>
            </a:pPr>
            <a:r>
              <a:rPr lang="en-IN" altLang="en-US" sz="1600" b="1" dirty="0">
                <a:solidFill>
                  <a:schemeClr val="tx1"/>
                </a:solidFill>
              </a:rPr>
              <a:t>Data Correction:</a:t>
            </a:r>
            <a:r>
              <a:rPr lang="en-IN" altLang="en-US" sz="1600" dirty="0">
                <a:solidFill>
                  <a:schemeClr val="tx1"/>
                </a:solidFill>
              </a:rPr>
              <a:t> Focuses on converting the samples to a simpler form by reducing the amount of information available to the classifier during learning-stage.</a:t>
            </a:r>
          </a:p>
          <a:p>
            <a:pPr marL="0" indent="0">
              <a:spcBef>
                <a:spcPct val="0"/>
              </a:spcBef>
              <a:buNone/>
              <a:defRPr/>
            </a:pPr>
            <a:r>
              <a:rPr lang="en-IN" altLang="en-US" sz="1600" b="1" dirty="0">
                <a:solidFill>
                  <a:schemeClr val="tx1"/>
                </a:solidFill>
                <a:latin typeface="Calibri" panose="020F0502020204030204" pitchFamily="34" charset="0"/>
                <a:cs typeface="Calibri" panose="020F0502020204030204" pitchFamily="34" charset="0"/>
              </a:rPr>
              <a:t>	Example:</a:t>
            </a:r>
            <a:r>
              <a:rPr lang="en-IN" altLang="en-US" sz="1600" dirty="0">
                <a:solidFill>
                  <a:schemeClr val="tx1"/>
                </a:solidFill>
                <a:latin typeface="Calibri" panose="020F0502020204030204" pitchFamily="34" charset="0"/>
                <a:cs typeface="Calibri" panose="020F0502020204030204" pitchFamily="34" charset="0"/>
              </a:rPr>
              <a:t> Private-attribute masking, Knowledge generalization (Badjatiya et al., 2019)</a:t>
            </a:r>
            <a:endParaRPr lang="en-IN" altLang="en-US" sz="1050" b="1" dirty="0">
              <a:solidFill>
                <a:schemeClr val="tx1"/>
              </a:solidFill>
            </a:endParaRPr>
          </a:p>
          <a:p>
            <a:pPr marL="0" indent="0">
              <a:spcBef>
                <a:spcPct val="0"/>
              </a:spcBef>
              <a:buNone/>
              <a:defRPr/>
            </a:pPr>
            <a:endParaRPr lang="en-IN" altLang="en-US" sz="1050" b="1" dirty="0">
              <a:solidFill>
                <a:schemeClr val="tx1"/>
              </a:solidFill>
              <a:latin typeface="Calibri" panose="020F0502020204030204" pitchFamily="34" charset="0"/>
              <a:cs typeface="Calibri" panose="020F0502020204030204" pitchFamily="34" charset="0"/>
            </a:endParaRPr>
          </a:p>
          <a:p>
            <a:pPr marL="0" indent="0">
              <a:spcBef>
                <a:spcPct val="0"/>
              </a:spcBef>
              <a:buNone/>
              <a:defRPr/>
            </a:pPr>
            <a:endParaRPr lang="en-IN" altLang="en-US" sz="1050" b="1" dirty="0">
              <a:solidFill>
                <a:schemeClr val="tx1"/>
              </a:solidFill>
            </a:endParaRPr>
          </a:p>
          <a:p>
            <a:pPr marL="0" indent="0">
              <a:spcBef>
                <a:spcPct val="0"/>
              </a:spcBef>
              <a:buNone/>
              <a:defRPr/>
            </a:pPr>
            <a:endParaRPr lang="en-IN" altLang="en-US" sz="1600" dirty="0">
              <a:solidFill>
                <a:schemeClr val="tx1"/>
              </a:solidFill>
            </a:endParaRPr>
          </a:p>
          <a:p>
            <a:pPr marL="0" indent="0">
              <a:spcBef>
                <a:spcPct val="0"/>
              </a:spcBef>
              <a:buNone/>
              <a:defRPr/>
            </a:pPr>
            <a:endParaRPr lang="en-IN" altLang="en-US" sz="1600" b="1" i="1" dirty="0">
              <a:solidFill>
                <a:schemeClr val="tx1"/>
              </a:solidFill>
            </a:endParaRPr>
          </a:p>
          <a:p>
            <a:pPr marL="0" indent="0">
              <a:spcBef>
                <a:spcPct val="0"/>
              </a:spcBef>
              <a:buNone/>
              <a:defRPr/>
            </a:pPr>
            <a:r>
              <a:rPr lang="en-IN" altLang="en-US" sz="1600" b="1" i="1" dirty="0">
                <a:solidFill>
                  <a:schemeClr val="tx1"/>
                </a:solidFill>
              </a:rPr>
              <a:t>Ex. </a:t>
            </a:r>
            <a:r>
              <a:rPr lang="en-IN" altLang="en-US" sz="1600" i="1" dirty="0">
                <a:solidFill>
                  <a:schemeClr val="tx1"/>
                </a:solidFill>
              </a:rPr>
              <a:t>This is a hateful sentence for </a:t>
            </a:r>
            <a:r>
              <a:rPr lang="en-IN" altLang="en-US" sz="1600" i="1" dirty="0" err="1">
                <a:solidFill>
                  <a:schemeClr val="tx1"/>
                </a:solidFill>
              </a:rPr>
              <a:t>muslim</a:t>
            </a:r>
            <a:endParaRPr lang="en-IN" altLang="en-US" sz="1600" i="1" dirty="0">
              <a:solidFill>
                <a:schemeClr val="tx1"/>
              </a:solidFill>
            </a:endParaRPr>
          </a:p>
          <a:p>
            <a:pPr marL="0" indent="0">
              <a:spcBef>
                <a:spcPct val="0"/>
              </a:spcBef>
              <a:buNone/>
              <a:defRPr/>
            </a:pPr>
            <a:endParaRPr lang="en-IN" altLang="en-US" sz="1600" i="1" dirty="0">
              <a:solidFill>
                <a:schemeClr val="tx1"/>
              </a:solidFill>
            </a:endParaRPr>
          </a:p>
          <a:p>
            <a:pPr marL="0" indent="0">
              <a:spcBef>
                <a:spcPct val="0"/>
              </a:spcBef>
              <a:buNone/>
              <a:defRPr/>
            </a:pPr>
            <a:r>
              <a:rPr lang="en-IN" altLang="en-US" sz="1600" b="1" i="1" dirty="0">
                <a:solidFill>
                  <a:schemeClr val="tx1"/>
                </a:solidFill>
              </a:rPr>
              <a:t>				Ex. </a:t>
            </a:r>
            <a:r>
              <a:rPr lang="en-IN" altLang="en-US" sz="1600" i="1" dirty="0">
                <a:solidFill>
                  <a:schemeClr val="tx1"/>
                </a:solidFill>
              </a:rPr>
              <a:t>This is a hateful sentence for  ########</a:t>
            </a:r>
          </a:p>
          <a:p>
            <a:pPr marL="0" indent="0">
              <a:spcBef>
                <a:spcPct val="0"/>
              </a:spcBef>
              <a:buNone/>
              <a:defRPr/>
            </a:pPr>
            <a:r>
              <a:rPr lang="en-IN" altLang="en-US" sz="1600" b="1" i="1" dirty="0">
                <a:solidFill>
                  <a:schemeClr val="tx1"/>
                </a:solidFill>
              </a:rPr>
              <a:t>				</a:t>
            </a:r>
          </a:p>
          <a:p>
            <a:pPr marL="0" indent="0">
              <a:spcBef>
                <a:spcPct val="0"/>
              </a:spcBef>
              <a:buNone/>
              <a:defRPr/>
            </a:pPr>
            <a:endParaRPr lang="en-IN" altLang="en-US" sz="1600" b="1" i="1" dirty="0">
              <a:solidFill>
                <a:schemeClr val="tx1"/>
              </a:solidFill>
            </a:endParaRPr>
          </a:p>
          <a:p>
            <a:pPr marL="0" indent="0">
              <a:spcBef>
                <a:spcPct val="0"/>
              </a:spcBef>
              <a:buNone/>
              <a:defRPr/>
            </a:pPr>
            <a:r>
              <a:rPr lang="en-IN" altLang="en-US" sz="1600" b="1" i="1" dirty="0">
                <a:solidFill>
                  <a:schemeClr val="tx1"/>
                </a:solidFill>
              </a:rPr>
              <a:t>				</a:t>
            </a:r>
            <a:r>
              <a:rPr lang="en-IN" altLang="en-US" sz="1600" b="1" i="1" dirty="0">
                <a:solidFill>
                  <a:schemeClr val="tx1"/>
                </a:solidFill>
                <a:sym typeface="Wingdings" pitchFamily="2" charset="2"/>
              </a:rPr>
              <a:t> </a:t>
            </a:r>
            <a:r>
              <a:rPr lang="en-IN" altLang="en-US" sz="1600" b="1" i="1" dirty="0">
                <a:solidFill>
                  <a:schemeClr val="tx1"/>
                </a:solidFill>
              </a:rPr>
              <a:t>Can we do better?</a:t>
            </a:r>
            <a:endParaRPr lang="en-IN" altLang="en-US" sz="1600" i="1" dirty="0">
              <a:solidFill>
                <a:schemeClr val="tx1"/>
              </a:solidFill>
            </a:endParaRPr>
          </a:p>
          <a:p>
            <a:pPr marL="0" indent="0">
              <a:spcBef>
                <a:spcPct val="0"/>
              </a:spcBef>
              <a:buNone/>
              <a:defRPr/>
            </a:pPr>
            <a:endParaRPr lang="en-IN" altLang="en-US" sz="1600" dirty="0">
              <a:solidFill>
                <a:schemeClr val="tx1"/>
              </a:solidFill>
              <a:latin typeface="Calibri" panose="020F0502020204030204" pitchFamily="34" charset="0"/>
              <a:cs typeface="Calibri" panose="020F0502020204030204" pitchFamily="34" charset="0"/>
            </a:endParaRPr>
          </a:p>
        </p:txBody>
      </p:sp>
      <p:sp>
        <p:nvSpPr>
          <p:cNvPr id="4" name="Freeform 3">
            <a:extLst>
              <a:ext uri="{FF2B5EF4-FFF2-40B4-BE49-F238E27FC236}">
                <a16:creationId xmlns:a16="http://schemas.microsoft.com/office/drawing/2014/main" id="{7EE99F3B-1F3D-9044-9C06-9149162C98A9}"/>
              </a:ext>
            </a:extLst>
          </p:cNvPr>
          <p:cNvSpPr/>
          <p:nvPr/>
        </p:nvSpPr>
        <p:spPr>
          <a:xfrm rot="21415205">
            <a:off x="1825491" y="3252087"/>
            <a:ext cx="1871529" cy="983071"/>
          </a:xfrm>
          <a:custGeom>
            <a:avLst/>
            <a:gdLst>
              <a:gd name="connsiteX0" fmla="*/ 0 w 1871529"/>
              <a:gd name="connsiteY0" fmla="*/ 0 h 982917"/>
              <a:gd name="connsiteX1" fmla="*/ 341832 w 1871529"/>
              <a:gd name="connsiteY1" fmla="*/ 675118 h 982917"/>
              <a:gd name="connsiteX2" fmla="*/ 1119499 w 1871529"/>
              <a:gd name="connsiteY2" fmla="*/ 982766 h 982917"/>
              <a:gd name="connsiteX3" fmla="*/ 1871529 w 1871529"/>
              <a:gd name="connsiteY3" fmla="*/ 717847 h 982917"/>
              <a:gd name="connsiteX0" fmla="*/ 0 w 1871529"/>
              <a:gd name="connsiteY0" fmla="*/ 0 h 983071"/>
              <a:gd name="connsiteX1" fmla="*/ 341832 w 1871529"/>
              <a:gd name="connsiteY1" fmla="*/ 675118 h 983071"/>
              <a:gd name="connsiteX2" fmla="*/ 1119499 w 1871529"/>
              <a:gd name="connsiteY2" fmla="*/ 982766 h 983071"/>
              <a:gd name="connsiteX3" fmla="*/ 1871529 w 1871529"/>
              <a:gd name="connsiteY3" fmla="*/ 717847 h 983071"/>
            </a:gdLst>
            <a:ahLst/>
            <a:cxnLst>
              <a:cxn ang="0">
                <a:pos x="connsiteX0" y="connsiteY0"/>
              </a:cxn>
              <a:cxn ang="0">
                <a:pos x="connsiteX1" y="connsiteY1"/>
              </a:cxn>
              <a:cxn ang="0">
                <a:pos x="connsiteX2" y="connsiteY2"/>
              </a:cxn>
              <a:cxn ang="0">
                <a:pos x="connsiteX3" y="connsiteY3"/>
              </a:cxn>
            </a:cxnLst>
            <a:rect l="l" t="t" r="r" b="b"/>
            <a:pathLst>
              <a:path w="1871529" h="983071">
                <a:moveTo>
                  <a:pt x="0" y="0"/>
                </a:moveTo>
                <a:cubicBezTo>
                  <a:pt x="77624" y="255662"/>
                  <a:pt x="155249" y="511324"/>
                  <a:pt x="341832" y="675118"/>
                </a:cubicBezTo>
                <a:cubicBezTo>
                  <a:pt x="528415" y="838912"/>
                  <a:pt x="864550" y="975645"/>
                  <a:pt x="1119499" y="982766"/>
                </a:cubicBezTo>
                <a:cubicBezTo>
                  <a:pt x="1374448" y="989887"/>
                  <a:pt x="1653611" y="871671"/>
                  <a:pt x="1871529" y="717847"/>
                </a:cubicBezTo>
              </a:path>
            </a:pathLst>
          </a:custGeom>
          <a:noFill/>
          <a:ln>
            <a:solidFill>
              <a:schemeClr val="tx1"/>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21168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5"/>
            <a:ext cx="8596326" cy="3887562"/>
          </a:xfrm>
        </p:spPr>
        <p:txBody>
          <a:bodyPr>
            <a:noAutofit/>
          </a:bodyPr>
          <a:lstStyle/>
          <a:p>
            <a:pPr marL="285750" indent="-285750">
              <a:lnSpc>
                <a:spcPct val="150000"/>
              </a:lnSpc>
              <a:spcBef>
                <a:spcPct val="0"/>
              </a:spcBef>
              <a:defRPr/>
            </a:pPr>
            <a:r>
              <a:rPr lang="en-IN" altLang="en-US" sz="1600" dirty="0">
                <a:solidFill>
                  <a:schemeClr val="tx1"/>
                </a:solidFill>
              </a:rPr>
              <a:t>Replacing with </a:t>
            </a:r>
            <a:r>
              <a:rPr lang="en-IN" altLang="en-US" sz="1600" b="1" dirty="0">
                <a:solidFill>
                  <a:schemeClr val="tx1"/>
                </a:solidFill>
              </a:rPr>
              <a:t>Part-of-speech (POS) tags</a:t>
            </a:r>
          </a:p>
          <a:p>
            <a:pPr marL="742950" lvl="1" indent="-285750">
              <a:lnSpc>
                <a:spcPct val="150000"/>
              </a:lnSpc>
              <a:spcBef>
                <a:spcPct val="0"/>
              </a:spcBef>
              <a:defRPr/>
            </a:pPr>
            <a:r>
              <a:rPr lang="en-IN" altLang="en-US" sz="1600" b="1" dirty="0">
                <a:solidFill>
                  <a:schemeClr val="tx1"/>
                </a:solidFill>
                <a:latin typeface="Calibri" panose="020F0502020204030204" pitchFamily="34" charset="0"/>
                <a:cs typeface="Calibri" panose="020F0502020204030204" pitchFamily="34" charset="0"/>
              </a:rPr>
              <a:t>Example: </a:t>
            </a:r>
            <a:r>
              <a:rPr lang="en-IN" altLang="en-US" sz="1600" u="sng" dirty="0">
                <a:solidFill>
                  <a:schemeClr val="tx1"/>
                </a:solidFill>
                <a:latin typeface="Calibri" panose="020F0502020204030204" pitchFamily="34" charset="0"/>
                <a:cs typeface="Calibri" panose="020F0502020204030204" pitchFamily="34" charset="0"/>
              </a:rPr>
              <a:t>Muhammad</a:t>
            </a:r>
            <a:r>
              <a:rPr lang="en-IN" altLang="en-US" sz="1600" dirty="0">
                <a:solidFill>
                  <a:schemeClr val="tx1"/>
                </a:solidFill>
                <a:latin typeface="Calibri" panose="020F0502020204030204" pitchFamily="34" charset="0"/>
                <a:cs typeface="Calibri" panose="020F0502020204030204" pitchFamily="34" charset="0"/>
              </a:rPr>
              <a:t> set the example for his followers, and his example shows him to be a cold-blooded murderer.</a:t>
            </a:r>
          </a:p>
          <a:p>
            <a:pPr marL="742950" lvl="1" indent="-285750">
              <a:lnSpc>
                <a:spcPct val="150000"/>
              </a:lnSpc>
              <a:spcBef>
                <a:spcPct val="0"/>
              </a:spcBef>
              <a:defRPr/>
            </a:pPr>
            <a:r>
              <a:rPr lang="en-IN" altLang="en-US" sz="1600" dirty="0">
                <a:solidFill>
                  <a:schemeClr val="tx1"/>
                </a:solidFill>
                <a:latin typeface="Calibri" panose="020F0502020204030204" pitchFamily="34" charset="0"/>
                <a:cs typeface="Calibri" panose="020F0502020204030204" pitchFamily="34" charset="0"/>
              </a:rPr>
              <a:t>Replace the word ‘Muhammad’ with POS tag </a:t>
            </a:r>
            <a:r>
              <a:rPr lang="en-IN" altLang="en-US" sz="1600" b="1" dirty="0">
                <a:solidFill>
                  <a:schemeClr val="tx1"/>
                </a:solidFill>
                <a:latin typeface="Calibri" panose="020F0502020204030204" pitchFamily="34" charset="0"/>
                <a:cs typeface="Calibri" panose="020F0502020204030204" pitchFamily="34" charset="0"/>
              </a:rPr>
              <a:t>‘&lt;NOUN&gt;’</a:t>
            </a:r>
          </a:p>
          <a:p>
            <a:pPr marL="285750" indent="-285750">
              <a:lnSpc>
                <a:spcPct val="150000"/>
              </a:lnSpc>
              <a:spcBef>
                <a:spcPct val="0"/>
              </a:spcBef>
              <a:defRPr/>
            </a:pPr>
            <a:r>
              <a:rPr lang="en-IN" altLang="en-US" sz="1600" dirty="0">
                <a:solidFill>
                  <a:schemeClr val="tx1"/>
                </a:solidFill>
              </a:rPr>
              <a:t>Replacing with </a:t>
            </a:r>
            <a:r>
              <a:rPr lang="en-IN" altLang="en-US" sz="1600" b="1" dirty="0">
                <a:solidFill>
                  <a:schemeClr val="tx1"/>
                </a:solidFill>
              </a:rPr>
              <a:t>Named-entity (NE) tags</a:t>
            </a:r>
          </a:p>
          <a:p>
            <a:pPr marL="742950" lvl="1" indent="-285750">
              <a:lnSpc>
                <a:spcPct val="150000"/>
              </a:lnSpc>
              <a:spcBef>
                <a:spcPct val="0"/>
              </a:spcBef>
              <a:defRPr/>
            </a:pPr>
            <a:r>
              <a:rPr lang="en-IN" altLang="en-US" sz="1600" b="1" dirty="0">
                <a:solidFill>
                  <a:schemeClr val="tx1"/>
                </a:solidFill>
                <a:latin typeface="Calibri" panose="020F0502020204030204" pitchFamily="34" charset="0"/>
                <a:cs typeface="Calibri" panose="020F0502020204030204" pitchFamily="34" charset="0"/>
              </a:rPr>
              <a:t>Example: </a:t>
            </a:r>
            <a:r>
              <a:rPr lang="en-IN" altLang="en-US" sz="1600" u="sng" dirty="0">
                <a:solidFill>
                  <a:schemeClr val="tx1"/>
                </a:solidFill>
                <a:latin typeface="Calibri" panose="020F0502020204030204" pitchFamily="34" charset="0"/>
                <a:cs typeface="Calibri" panose="020F0502020204030204" pitchFamily="34" charset="0"/>
              </a:rPr>
              <a:t>Mohan</a:t>
            </a:r>
            <a:r>
              <a:rPr lang="en-IN" altLang="en-US" sz="1600" dirty="0">
                <a:solidFill>
                  <a:schemeClr val="tx1"/>
                </a:solidFill>
                <a:latin typeface="Calibri" panose="020F0502020204030204" pitchFamily="34" charset="0"/>
                <a:cs typeface="Calibri" panose="020F0502020204030204" pitchFamily="34" charset="0"/>
              </a:rPr>
              <a:t> is a rock star of </a:t>
            </a:r>
            <a:r>
              <a:rPr lang="en-IN" altLang="en-US" sz="1600" u="sng" dirty="0">
                <a:solidFill>
                  <a:schemeClr val="tx1"/>
                </a:solidFill>
                <a:latin typeface="Calibri" panose="020F0502020204030204" pitchFamily="34" charset="0"/>
                <a:cs typeface="Calibri" panose="020F0502020204030204" pitchFamily="34" charset="0"/>
              </a:rPr>
              <a:t>Hollywood</a:t>
            </a:r>
          </a:p>
          <a:p>
            <a:pPr marL="742950" lvl="1" indent="-285750">
              <a:lnSpc>
                <a:spcPct val="150000"/>
              </a:lnSpc>
              <a:spcBef>
                <a:spcPct val="0"/>
              </a:spcBef>
              <a:defRPr/>
            </a:pPr>
            <a:r>
              <a:rPr lang="en-IN" altLang="en-US" sz="1600" dirty="0">
                <a:solidFill>
                  <a:schemeClr val="tx1"/>
                </a:solidFill>
                <a:latin typeface="Calibri" panose="020F0502020204030204" pitchFamily="34" charset="0"/>
                <a:cs typeface="Calibri" panose="020F0502020204030204" pitchFamily="34" charset="0"/>
              </a:rPr>
              <a:t>Replace the entities with tags </a:t>
            </a:r>
            <a:r>
              <a:rPr lang="en-IN" altLang="en-US" sz="1600" b="1" dirty="0">
                <a:solidFill>
                  <a:schemeClr val="tx1"/>
                </a:solidFill>
                <a:latin typeface="Calibri" panose="020F0502020204030204" pitchFamily="34" charset="0"/>
                <a:cs typeface="Calibri" panose="020F0502020204030204" pitchFamily="34" charset="0"/>
              </a:rPr>
              <a:t>&lt;PERSON&gt; </a:t>
            </a:r>
            <a:r>
              <a:rPr lang="en-IN" altLang="en-US" sz="1600" dirty="0">
                <a:solidFill>
                  <a:schemeClr val="tx1"/>
                </a:solidFill>
                <a:latin typeface="Calibri" panose="020F0502020204030204" pitchFamily="34" charset="0"/>
                <a:cs typeface="Calibri" panose="020F0502020204030204" pitchFamily="34" charset="0"/>
              </a:rPr>
              <a:t>and </a:t>
            </a:r>
            <a:r>
              <a:rPr lang="en-IN" altLang="en-US" sz="1600" b="1" dirty="0">
                <a:solidFill>
                  <a:schemeClr val="tx1"/>
                </a:solidFill>
                <a:latin typeface="Calibri" panose="020F0502020204030204" pitchFamily="34" charset="0"/>
                <a:cs typeface="Calibri" panose="020F0502020204030204" pitchFamily="34" charset="0"/>
              </a:rPr>
              <a:t>&lt;ORGANIZATION&gt; </a:t>
            </a:r>
            <a:r>
              <a:rPr lang="en-IN" altLang="en-US" sz="1600" dirty="0">
                <a:solidFill>
                  <a:schemeClr val="tx1"/>
                </a:solidFill>
                <a:latin typeface="Calibri" panose="020F0502020204030204" pitchFamily="34" charset="0"/>
                <a:cs typeface="Calibri" panose="020F0502020204030204" pitchFamily="34" charset="0"/>
              </a:rPr>
              <a:t>respectively</a:t>
            </a:r>
          </a:p>
          <a:p>
            <a:pPr marL="285750" indent="-285750">
              <a:lnSpc>
                <a:spcPct val="150000"/>
              </a:lnSpc>
              <a:spcBef>
                <a:spcPct val="0"/>
              </a:spcBef>
              <a:defRPr/>
            </a:pPr>
            <a:r>
              <a:rPr lang="en-IN" altLang="en-US" sz="1600" dirty="0">
                <a:solidFill>
                  <a:schemeClr val="tx1"/>
                </a:solidFill>
              </a:rPr>
              <a:t>Replacing with </a:t>
            </a:r>
            <a:r>
              <a:rPr lang="en-IN" altLang="en-US" sz="1600" b="1" dirty="0">
                <a:solidFill>
                  <a:schemeClr val="tx1"/>
                </a:solidFill>
              </a:rPr>
              <a:t>WordNet</a:t>
            </a:r>
            <a:r>
              <a:rPr lang="en-IN" altLang="en-US" sz="1600" dirty="0">
                <a:solidFill>
                  <a:schemeClr val="tx1"/>
                </a:solidFill>
              </a:rPr>
              <a:t> generalizations (Badjatiya et al., 2019)</a:t>
            </a:r>
          </a:p>
        </p:txBody>
      </p:sp>
    </p:spTree>
    <p:extLst>
      <p:ext uri="{BB962C8B-B14F-4D97-AF65-F5344CB8AC3E}">
        <p14:creationId xmlns:p14="http://schemas.microsoft.com/office/powerpoint/2010/main" val="3518375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C7617-8EE4-BC46-8067-E2922C030F0C}"/>
              </a:ext>
            </a:extLst>
          </p:cNvPr>
          <p:cNvSpPr>
            <a:spLocks noGrp="1"/>
          </p:cNvSpPr>
          <p:nvPr>
            <p:ph type="title"/>
          </p:nvPr>
        </p:nvSpPr>
        <p:spPr/>
        <p:txBody>
          <a:bodyPr>
            <a:normAutofit/>
          </a:bodyPr>
          <a:lstStyle/>
          <a:p>
            <a:r>
              <a:rPr lang="en-US" dirty="0"/>
              <a:t>Knowledge-based Generalizations</a:t>
            </a:r>
          </a:p>
        </p:txBody>
      </p:sp>
      <p:graphicFrame>
        <p:nvGraphicFramePr>
          <p:cNvPr id="4" name="Object 3">
            <a:extLst>
              <a:ext uri="{FF2B5EF4-FFF2-40B4-BE49-F238E27FC236}">
                <a16:creationId xmlns:a16="http://schemas.microsoft.com/office/drawing/2014/main" id="{5482B05E-0477-634A-94F8-1E8BE7CBDC1C}"/>
              </a:ext>
            </a:extLst>
          </p:cNvPr>
          <p:cNvGraphicFramePr>
            <a:graphicFrameLocks noChangeAspect="1"/>
          </p:cNvGraphicFramePr>
          <p:nvPr>
            <p:extLst>
              <p:ext uri="{D42A27DB-BD31-4B8C-83A1-F6EECF244321}">
                <p14:modId xmlns:p14="http://schemas.microsoft.com/office/powerpoint/2010/main" val="4118760726"/>
              </p:ext>
            </p:extLst>
          </p:nvPr>
        </p:nvGraphicFramePr>
        <p:xfrm>
          <a:off x="311700" y="1285676"/>
          <a:ext cx="8333018" cy="3012987"/>
        </p:xfrm>
        <a:graphic>
          <a:graphicData uri="http://schemas.openxmlformats.org/presentationml/2006/ole">
            <mc:AlternateContent xmlns:mc="http://schemas.openxmlformats.org/markup-compatibility/2006">
              <mc:Choice xmlns:v="urn:schemas-microsoft-com:vml" Requires="v">
                <p:oleObj spid="_x0000_s3225" name="Acrobat Document" r:id="rId4" imgW="10905815" imgH="3943172" progId="Acrobat.Document.11">
                  <p:embed/>
                </p:oleObj>
              </mc:Choice>
              <mc:Fallback>
                <p:oleObj name="Acrobat Document" r:id="rId4" imgW="10905815" imgH="3943172" progId="Acrobat.Document.11">
                  <p:embed/>
                  <p:pic>
                    <p:nvPicPr>
                      <p:cNvPr id="5" name="Object 4"/>
                      <p:cNvPicPr/>
                      <p:nvPr/>
                    </p:nvPicPr>
                    <p:blipFill>
                      <a:blip r:embed="rId5"/>
                      <a:stretch>
                        <a:fillRect/>
                      </a:stretch>
                    </p:blipFill>
                    <p:spPr>
                      <a:xfrm>
                        <a:off x="311700" y="1285676"/>
                        <a:ext cx="8333018" cy="3012987"/>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3988C347-0D04-7C4B-9B66-3D42958296D8}"/>
              </a:ext>
            </a:extLst>
          </p:cNvPr>
          <p:cNvSpPr txBox="1"/>
          <p:nvPr/>
        </p:nvSpPr>
        <p:spPr>
          <a:xfrm>
            <a:off x="3305893" y="4354221"/>
            <a:ext cx="2532213" cy="369332"/>
          </a:xfrm>
          <a:prstGeom prst="rect">
            <a:avLst/>
          </a:prstGeom>
          <a:noFill/>
        </p:spPr>
        <p:txBody>
          <a:bodyPr wrap="square" rtlCol="0">
            <a:spAutoFit/>
          </a:bodyPr>
          <a:lstStyle/>
          <a:p>
            <a:pPr algn="ctr"/>
            <a:r>
              <a:rPr lang="en-US" b="1" dirty="0"/>
              <a:t>WordNet Hierarchy</a:t>
            </a:r>
          </a:p>
        </p:txBody>
      </p:sp>
      <p:sp>
        <p:nvSpPr>
          <p:cNvPr id="3" name="Oval 2">
            <a:extLst>
              <a:ext uri="{FF2B5EF4-FFF2-40B4-BE49-F238E27FC236}">
                <a16:creationId xmlns:a16="http://schemas.microsoft.com/office/drawing/2014/main" id="{2A1852AB-F451-AC45-B92A-37D06D3A4EF5}"/>
              </a:ext>
            </a:extLst>
          </p:cNvPr>
          <p:cNvSpPr/>
          <p:nvPr/>
        </p:nvSpPr>
        <p:spPr>
          <a:xfrm>
            <a:off x="7846423" y="3126378"/>
            <a:ext cx="798295" cy="4267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2332D83-D2E0-834E-A2A6-FEEDE269E036}"/>
              </a:ext>
            </a:extLst>
          </p:cNvPr>
          <p:cNvSpPr/>
          <p:nvPr/>
        </p:nvSpPr>
        <p:spPr>
          <a:xfrm>
            <a:off x="7846423" y="1619204"/>
            <a:ext cx="798295" cy="42672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48BB556-B6BC-BA46-908F-A68572876AAB}"/>
              </a:ext>
            </a:extLst>
          </p:cNvPr>
          <p:cNvSpPr/>
          <p:nvPr/>
        </p:nvSpPr>
        <p:spPr>
          <a:xfrm>
            <a:off x="5307873" y="2866191"/>
            <a:ext cx="798295" cy="4267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C5454B8-105D-7F43-8BE0-2A4794C7A847}"/>
              </a:ext>
            </a:extLst>
          </p:cNvPr>
          <p:cNvSpPr/>
          <p:nvPr/>
        </p:nvSpPr>
        <p:spPr>
          <a:xfrm>
            <a:off x="4478209" y="2652831"/>
            <a:ext cx="798295" cy="4267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7CD2B20-4AA8-4D44-A203-0DBADBE30804}"/>
              </a:ext>
            </a:extLst>
          </p:cNvPr>
          <p:cNvSpPr/>
          <p:nvPr/>
        </p:nvSpPr>
        <p:spPr>
          <a:xfrm>
            <a:off x="1973034" y="2072051"/>
            <a:ext cx="798295" cy="42672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9049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99413-DFD2-CE4F-8A37-0AC48449E97A}"/>
              </a:ext>
            </a:extLst>
          </p:cNvPr>
          <p:cNvSpPr>
            <a:spLocks noGrp="1"/>
          </p:cNvSpPr>
          <p:nvPr>
            <p:ph type="title"/>
          </p:nvPr>
        </p:nvSpPr>
        <p:spPr/>
        <p:txBody>
          <a:bodyPr>
            <a:normAutofit/>
          </a:bodyPr>
          <a:lstStyle/>
          <a:p>
            <a:r>
              <a:rPr lang="en-US" dirty="0"/>
              <a:t>Challenges and Limitations</a:t>
            </a:r>
          </a:p>
        </p:txBody>
      </p:sp>
      <p:sp>
        <p:nvSpPr>
          <p:cNvPr id="3" name="Text Placeholder 2">
            <a:extLst>
              <a:ext uri="{FF2B5EF4-FFF2-40B4-BE49-F238E27FC236}">
                <a16:creationId xmlns:a16="http://schemas.microsoft.com/office/drawing/2014/main" id="{F9E54691-8EDA-BD43-A86C-1910E1FE89EA}"/>
              </a:ext>
            </a:extLst>
          </p:cNvPr>
          <p:cNvSpPr>
            <a:spLocks noGrp="1"/>
          </p:cNvSpPr>
          <p:nvPr>
            <p:ph type="body" idx="1"/>
          </p:nvPr>
        </p:nvSpPr>
        <p:spPr/>
        <p:txBody>
          <a:bodyPr/>
          <a:lstStyle/>
          <a:p>
            <a:r>
              <a:rPr lang="en-US" dirty="0"/>
              <a:t>Problem still not solved, bias is prominent in almost all the learning algorithms</a:t>
            </a:r>
          </a:p>
          <a:p>
            <a:r>
              <a:rPr lang="en-US" dirty="0"/>
              <a:t>Nearly impossible to mitigate all the biases</a:t>
            </a:r>
          </a:p>
          <a:p>
            <a:r>
              <a:rPr lang="en-US" dirty="0"/>
              <a:t>Need automated mitigation techniques that work at scale, as biases could be based on unknown attributes</a:t>
            </a:r>
          </a:p>
          <a:p>
            <a:endParaRPr lang="en-US" dirty="0"/>
          </a:p>
        </p:txBody>
      </p:sp>
    </p:spTree>
    <p:extLst>
      <p:ext uri="{BB962C8B-B14F-4D97-AF65-F5344CB8AC3E}">
        <p14:creationId xmlns:p14="http://schemas.microsoft.com/office/powerpoint/2010/main" val="1642326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Agenda</a:t>
            </a:r>
            <a:endParaRPr dirty="0">
              <a:latin typeface="Calibri" panose="020F0502020204030204" pitchFamily="34" charset="0"/>
              <a:cs typeface="Calibri" panose="020F0502020204030204" pitchFamily="34" charset="0"/>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285750" indent="-285750">
              <a:spcAft>
                <a:spcPts val="1200"/>
              </a:spcAft>
            </a:pPr>
            <a:r>
              <a:rPr lang="en-US" dirty="0">
                <a:solidFill>
                  <a:schemeClr val="tx1"/>
                </a:solidFill>
                <a:latin typeface="Calibri" panose="020F0502020204030204" pitchFamily="34" charset="0"/>
                <a:cs typeface="Calibri" panose="020F0502020204030204" pitchFamily="34" charset="0"/>
              </a:rPr>
              <a:t>What is bias in the context of hate speech?</a:t>
            </a:r>
          </a:p>
          <a:p>
            <a:pPr marL="285750" indent="-285750">
              <a:spcAft>
                <a:spcPts val="1200"/>
              </a:spcAft>
            </a:pPr>
            <a:r>
              <a:rPr lang="en-US" dirty="0">
                <a:solidFill>
                  <a:schemeClr val="tx1"/>
                </a:solidFill>
                <a:latin typeface="Calibri" panose="020F0502020204030204" pitchFamily="34" charset="0"/>
                <a:cs typeface="Calibri" panose="020F0502020204030204" pitchFamily="34" charset="0"/>
              </a:rPr>
              <a:t>Source of bias</a:t>
            </a:r>
          </a:p>
          <a:p>
            <a:pPr marL="285750" indent="-285750">
              <a:spcAft>
                <a:spcPts val="1200"/>
              </a:spcAft>
            </a:pPr>
            <a:r>
              <a:rPr lang="en-US" dirty="0">
                <a:solidFill>
                  <a:schemeClr val="tx1"/>
                </a:solidFill>
                <a:latin typeface="Calibri" panose="020F0502020204030204" pitchFamily="34" charset="0"/>
                <a:cs typeface="Calibri" panose="020F0502020204030204" pitchFamily="34" charset="0"/>
              </a:rPr>
              <a:t>Societal Impact of biased predictions</a:t>
            </a:r>
          </a:p>
          <a:p>
            <a:pPr marL="285750" indent="-285750">
              <a:spcAft>
                <a:spcPts val="1200"/>
              </a:spcAft>
            </a:pPr>
            <a:r>
              <a:rPr lang="en-US" dirty="0">
                <a:solidFill>
                  <a:schemeClr val="tx1"/>
                </a:solidFill>
                <a:latin typeface="Calibri" panose="020F0502020204030204" pitchFamily="34" charset="0"/>
                <a:cs typeface="Calibri" panose="020F0502020204030204" pitchFamily="34" charset="0"/>
              </a:rPr>
              <a:t>Mitigating biases in learning</a:t>
            </a:r>
          </a:p>
          <a:p>
            <a:pPr marL="285750" indent="-285750">
              <a:spcAft>
                <a:spcPts val="1200"/>
              </a:spcAft>
            </a:pPr>
            <a:r>
              <a:rPr lang="en-US" dirty="0">
                <a:solidFill>
                  <a:schemeClr val="tx1"/>
                </a:solidFill>
                <a:latin typeface="Calibri" panose="020F0502020204030204" pitchFamily="34" charset="0"/>
                <a:cs typeface="Calibri" panose="020F0502020204030204" pitchFamily="34" charset="0"/>
              </a:rPr>
              <a:t>Challenges and Limitations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87ACD-204E-3749-9CB8-0640360F4695}"/>
              </a:ext>
            </a:extLst>
          </p:cNvPr>
          <p:cNvSpPr>
            <a:spLocks noGrp="1"/>
          </p:cNvSpPr>
          <p:nvPr>
            <p:ph type="title"/>
          </p:nvPr>
        </p:nvSpPr>
        <p:spPr/>
        <p:txBody>
          <a:bodyPr>
            <a:normAutofit/>
          </a:bodyPr>
          <a:lstStyle/>
          <a:p>
            <a:r>
              <a:rPr lang="en-US" dirty="0"/>
              <a:t>Definition</a:t>
            </a:r>
          </a:p>
        </p:txBody>
      </p:sp>
      <p:sp>
        <p:nvSpPr>
          <p:cNvPr id="3" name="Text Placeholder 2">
            <a:extLst>
              <a:ext uri="{FF2B5EF4-FFF2-40B4-BE49-F238E27FC236}">
                <a16:creationId xmlns:a16="http://schemas.microsoft.com/office/drawing/2014/main" id="{B7F3FCA4-A2EB-5A43-A9E2-E9814729AAB4}"/>
              </a:ext>
            </a:extLst>
          </p:cNvPr>
          <p:cNvSpPr>
            <a:spLocks noGrp="1"/>
          </p:cNvSpPr>
          <p:nvPr>
            <p:ph type="body" idx="1"/>
          </p:nvPr>
        </p:nvSpPr>
        <p:spPr/>
        <p:txBody>
          <a:bodyPr>
            <a:noAutofit/>
          </a:bodyPr>
          <a:lstStyle/>
          <a:p>
            <a:r>
              <a:rPr lang="en-IN" b="1" dirty="0">
                <a:solidFill>
                  <a:schemeClr val="tx1"/>
                </a:solidFill>
              </a:rPr>
              <a:t>Bias</a:t>
            </a:r>
            <a:r>
              <a:rPr lang="en-IN" dirty="0">
                <a:solidFill>
                  <a:schemeClr val="tx1"/>
                </a:solidFill>
              </a:rPr>
              <a:t> is an error from erroneous assumptions in the learning algorithm.</a:t>
            </a:r>
          </a:p>
          <a:p>
            <a:pPr lvl="1"/>
            <a:r>
              <a:rPr lang="en-IN" sz="1800" dirty="0">
                <a:solidFill>
                  <a:schemeClr val="tx1"/>
                </a:solidFill>
                <a:latin typeface="Calibri" panose="020F0502020204030204" pitchFamily="34" charset="0"/>
                <a:cs typeface="Calibri" panose="020F0502020204030204" pitchFamily="34" charset="0"/>
              </a:rPr>
              <a:t>Could be due to errors in the learning algorithm or the data.</a:t>
            </a:r>
          </a:p>
          <a:p>
            <a:r>
              <a:rPr lang="en-IN" b="1" dirty="0">
                <a:solidFill>
                  <a:schemeClr val="tx1"/>
                </a:solidFill>
              </a:rPr>
              <a:t>Stereotypical Bias (SB): </a:t>
            </a:r>
            <a:r>
              <a:rPr lang="en-IN" dirty="0">
                <a:solidFill>
                  <a:schemeClr val="tx1"/>
                </a:solidFill>
              </a:rPr>
              <a:t>In social psychology, a stereotype is an over-generalized belief about a particular category of people.</a:t>
            </a:r>
          </a:p>
          <a:p>
            <a:pPr lvl="1"/>
            <a:r>
              <a:rPr lang="en-IN" dirty="0">
                <a:solidFill>
                  <a:schemeClr val="tx1"/>
                </a:solidFill>
                <a:latin typeface="Calibri" panose="020F0502020204030204" pitchFamily="34" charset="0"/>
                <a:cs typeface="Calibri" panose="020F0502020204030204" pitchFamily="34" charset="0"/>
              </a:rPr>
              <a:t>In the context of hate speech, we define SB as an over-generalized belief about a word being Hateful or Neutral.</a:t>
            </a:r>
          </a:p>
          <a:p>
            <a:pPr lvl="1"/>
            <a:r>
              <a:rPr lang="en-IN" dirty="0">
                <a:solidFill>
                  <a:schemeClr val="tx1"/>
                </a:solidFill>
                <a:latin typeface="Calibri" panose="020F0502020204030204" pitchFamily="34" charset="0"/>
                <a:cs typeface="Calibri" panose="020F0502020204030204" pitchFamily="34" charset="0"/>
              </a:rPr>
              <a:t>For Example – attributing the word </a:t>
            </a:r>
            <a:r>
              <a:rPr lang="en-IN" b="1" u="sng" dirty="0" err="1">
                <a:solidFill>
                  <a:schemeClr val="tx1"/>
                </a:solidFill>
                <a:latin typeface="Calibri" panose="020F0502020204030204" pitchFamily="34" charset="0"/>
                <a:cs typeface="Calibri" panose="020F0502020204030204" pitchFamily="34" charset="0"/>
              </a:rPr>
              <a:t>muslim</a:t>
            </a:r>
            <a:r>
              <a:rPr lang="en-IN" dirty="0">
                <a:solidFill>
                  <a:schemeClr val="tx1"/>
                </a:solidFill>
                <a:latin typeface="Calibri" panose="020F0502020204030204" pitchFamily="34" charset="0"/>
                <a:cs typeface="Calibri" panose="020F0502020204030204" pitchFamily="34" charset="0"/>
              </a:rPr>
              <a:t> to hate/violence</a:t>
            </a:r>
          </a:p>
          <a:p>
            <a:r>
              <a:rPr lang="en-IN" b="1" dirty="0">
                <a:solidFill>
                  <a:schemeClr val="tx1"/>
                </a:solidFill>
              </a:rPr>
              <a:t>Stereotypical Bias</a:t>
            </a:r>
            <a:r>
              <a:rPr lang="en-IN" dirty="0">
                <a:solidFill>
                  <a:schemeClr val="tx1"/>
                </a:solidFill>
              </a:rPr>
              <a:t> can be based on typical perspectives like skin tone, gender, race, demography, disability, Arab-Muslim background, etc.</a:t>
            </a:r>
          </a:p>
          <a:p>
            <a:pPr lvl="1"/>
            <a:r>
              <a:rPr lang="en-IN" dirty="0">
                <a:solidFill>
                  <a:schemeClr val="tx1"/>
                </a:solidFill>
                <a:latin typeface="Calibri" panose="020F0502020204030204" pitchFamily="34" charset="0"/>
                <a:cs typeface="Calibri" panose="020F0502020204030204" pitchFamily="34" charset="0"/>
              </a:rPr>
              <a:t>It can be a complicated combinations of these as well as other confounding factors</a:t>
            </a:r>
          </a:p>
        </p:txBody>
      </p:sp>
    </p:spTree>
    <p:extLst>
      <p:ext uri="{BB962C8B-B14F-4D97-AF65-F5344CB8AC3E}">
        <p14:creationId xmlns:p14="http://schemas.microsoft.com/office/powerpoint/2010/main" val="2847931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55674-CEF5-8842-BB07-2BFDDB9D27DC}"/>
              </a:ext>
            </a:extLst>
          </p:cNvPr>
          <p:cNvSpPr>
            <a:spLocks noGrp="1"/>
          </p:cNvSpPr>
          <p:nvPr>
            <p:ph type="title"/>
          </p:nvPr>
        </p:nvSpPr>
        <p:spPr/>
        <p:txBody>
          <a:bodyPr>
            <a:normAutofit/>
          </a:bodyPr>
          <a:lstStyle/>
          <a:p>
            <a:r>
              <a:rPr lang="en-US" dirty="0"/>
              <a:t>Why does a model learn these biases?</a:t>
            </a:r>
          </a:p>
        </p:txBody>
      </p:sp>
      <p:sp>
        <p:nvSpPr>
          <p:cNvPr id="3" name="Text Placeholder 2">
            <a:extLst>
              <a:ext uri="{FF2B5EF4-FFF2-40B4-BE49-F238E27FC236}">
                <a16:creationId xmlns:a16="http://schemas.microsoft.com/office/drawing/2014/main" id="{956E9A9D-4DC4-4540-9076-89FD3D2EA528}"/>
              </a:ext>
            </a:extLst>
          </p:cNvPr>
          <p:cNvSpPr>
            <a:spLocks noGrp="1"/>
          </p:cNvSpPr>
          <p:nvPr>
            <p:ph type="body" idx="1"/>
          </p:nvPr>
        </p:nvSpPr>
        <p:spPr/>
        <p:txBody>
          <a:bodyPr>
            <a:normAutofit/>
          </a:bodyPr>
          <a:lstStyle/>
          <a:p>
            <a:r>
              <a:rPr lang="en-US" dirty="0">
                <a:solidFill>
                  <a:schemeClr val="tx1"/>
                </a:solidFill>
              </a:rPr>
              <a:t>Training from data</a:t>
            </a:r>
          </a:p>
          <a:p>
            <a:pPr lvl="1">
              <a:buFont typeface="Wingdings" pitchFamily="2" charset="2"/>
              <a:buChar char="Ø"/>
            </a:pPr>
            <a:r>
              <a:rPr lang="en-US" sz="1800" dirty="0">
                <a:solidFill>
                  <a:schemeClr val="tx1"/>
                </a:solidFill>
                <a:latin typeface="Calibri" panose="020F0502020204030204" pitchFamily="34" charset="0"/>
                <a:cs typeface="Calibri" panose="020F0502020204030204" pitchFamily="34" charset="0"/>
                <a:sym typeface="Wingdings" pitchFamily="2" charset="2"/>
              </a:rPr>
              <a:t>Using datasets</a:t>
            </a:r>
          </a:p>
          <a:p>
            <a:pPr lvl="2"/>
            <a:r>
              <a:rPr lang="en-US" sz="1800" dirty="0">
                <a:solidFill>
                  <a:schemeClr val="tx1"/>
                </a:solidFill>
                <a:latin typeface="Calibri" panose="020F0502020204030204" pitchFamily="34" charset="0"/>
                <a:cs typeface="Calibri" panose="020F0502020204030204" pitchFamily="34" charset="0"/>
                <a:sym typeface="Wingdings" pitchFamily="2" charset="2"/>
              </a:rPr>
              <a:t>Ex. Twitter, Facebook, Reddit, Washington Post Comments, </a:t>
            </a:r>
            <a:r>
              <a:rPr lang="en-US" sz="1800" dirty="0" err="1">
                <a:solidFill>
                  <a:schemeClr val="tx1"/>
                </a:solidFill>
                <a:latin typeface="Calibri" panose="020F0502020204030204" pitchFamily="34" charset="0"/>
                <a:cs typeface="Calibri" panose="020F0502020204030204" pitchFamily="34" charset="0"/>
                <a:sym typeface="Wingdings" pitchFamily="2" charset="2"/>
              </a:rPr>
              <a:t>etc</a:t>
            </a:r>
            <a:endParaRPr lang="en-US" sz="1800" dirty="0">
              <a:solidFill>
                <a:schemeClr val="tx1"/>
              </a:solidFill>
              <a:latin typeface="Calibri" panose="020F0502020204030204" pitchFamily="34" charset="0"/>
              <a:cs typeface="Calibri" panose="020F0502020204030204" pitchFamily="34" charset="0"/>
              <a:sym typeface="Wingdings" pitchFamily="2" charset="2"/>
            </a:endParaRPr>
          </a:p>
          <a:p>
            <a:pPr lvl="1">
              <a:buFont typeface="Wingdings" pitchFamily="2" charset="2"/>
              <a:buChar char="Ø"/>
            </a:pPr>
            <a:r>
              <a:rPr lang="en-US" sz="1800" dirty="0">
                <a:solidFill>
                  <a:schemeClr val="tx1"/>
                </a:solidFill>
                <a:latin typeface="Calibri" panose="020F0502020204030204" pitchFamily="34" charset="0"/>
                <a:cs typeface="Calibri" panose="020F0502020204030204" pitchFamily="34" charset="0"/>
                <a:sym typeface="Wingdings" pitchFamily="2" charset="2"/>
              </a:rPr>
              <a:t>Conversations on the Internet</a:t>
            </a:r>
          </a:p>
          <a:p>
            <a:pPr lvl="2">
              <a:buFont typeface="Wingdings" pitchFamily="2" charset="2"/>
              <a:buChar char="Ø"/>
            </a:pPr>
            <a:r>
              <a:rPr lang="en-US" sz="1800" dirty="0">
                <a:solidFill>
                  <a:schemeClr val="tx1"/>
                </a:solidFill>
                <a:latin typeface="Calibri" panose="020F0502020204030204" pitchFamily="34" charset="0"/>
                <a:cs typeface="Calibri" panose="020F0502020204030204" pitchFamily="34" charset="0"/>
                <a:sym typeface="Wingdings" pitchFamily="2" charset="2"/>
              </a:rPr>
              <a:t>All conversations are biased, so any model we learn will pickup that bias</a:t>
            </a:r>
          </a:p>
          <a:p>
            <a:pPr>
              <a:buFont typeface="Wingdings" pitchFamily="2" charset="2"/>
              <a:buChar char="Ø"/>
            </a:pPr>
            <a:endParaRPr lang="en-US" sz="2200" dirty="0">
              <a:solidFill>
                <a:schemeClr val="tx1"/>
              </a:solidFill>
              <a:sym typeface="Wingdings" pitchFamily="2" charset="2"/>
            </a:endParaRPr>
          </a:p>
          <a:p>
            <a:pPr>
              <a:buFont typeface="Wingdings" pitchFamily="2" charset="2"/>
              <a:buChar char="Ø"/>
            </a:pPr>
            <a:r>
              <a:rPr lang="en-US" dirty="0">
                <a:solidFill>
                  <a:schemeClr val="tx1"/>
                </a:solidFill>
              </a:rPr>
              <a:t>Annotation Quality Check can be used to control the bias in training dataset, but its impossible to remove it completely, especially when training at scale.</a:t>
            </a:r>
          </a:p>
        </p:txBody>
      </p:sp>
      <p:sp>
        <p:nvSpPr>
          <p:cNvPr id="4" name="TextBox 3">
            <a:extLst>
              <a:ext uri="{FF2B5EF4-FFF2-40B4-BE49-F238E27FC236}">
                <a16:creationId xmlns:a16="http://schemas.microsoft.com/office/drawing/2014/main" id="{866A4267-030D-2A47-A877-DD7626E05A9D}"/>
              </a:ext>
            </a:extLst>
          </p:cNvPr>
          <p:cNvSpPr txBox="1"/>
          <p:nvPr/>
        </p:nvSpPr>
        <p:spPr>
          <a:xfrm>
            <a:off x="2080170" y="4194304"/>
            <a:ext cx="5549662" cy="623502"/>
          </a:xfrm>
          <a:prstGeom prst="round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wrap="square" rtlCol="0" anchor="ctr">
            <a:noAutofit/>
          </a:bodyPr>
          <a:lstStyle/>
          <a:p>
            <a:pPr algn="ctr"/>
            <a:r>
              <a:rPr lang="en-US" sz="1600" b="1" i="1" dirty="0">
                <a:solidFill>
                  <a:schemeClr val="bg1"/>
                </a:solidFill>
                <a:latin typeface="Calibri" panose="020F0502020204030204" pitchFamily="34" charset="0"/>
                <a:cs typeface="Calibri" panose="020F0502020204030204" pitchFamily="34" charset="0"/>
              </a:rPr>
              <a:t>How to Learn an unbiased model from biased conversations ?</a:t>
            </a:r>
          </a:p>
        </p:txBody>
      </p:sp>
    </p:spTree>
    <p:extLst>
      <p:ext uri="{BB962C8B-B14F-4D97-AF65-F5344CB8AC3E}">
        <p14:creationId xmlns:p14="http://schemas.microsoft.com/office/powerpoint/2010/main" val="401141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25A8B-6879-B747-9DC3-10ED216B6775}"/>
              </a:ext>
            </a:extLst>
          </p:cNvPr>
          <p:cNvSpPr>
            <a:spLocks noGrp="1"/>
          </p:cNvSpPr>
          <p:nvPr>
            <p:ph type="title"/>
          </p:nvPr>
        </p:nvSpPr>
        <p:spPr/>
        <p:txBody>
          <a:bodyPr>
            <a:normAutofit/>
          </a:bodyPr>
          <a:lstStyle/>
          <a:p>
            <a:r>
              <a:rPr lang="en-US" dirty="0"/>
              <a:t>Impact of biased predictions</a:t>
            </a:r>
          </a:p>
        </p:txBody>
      </p:sp>
      <p:sp>
        <p:nvSpPr>
          <p:cNvPr id="3" name="Text Placeholder 2">
            <a:extLst>
              <a:ext uri="{FF2B5EF4-FFF2-40B4-BE49-F238E27FC236}">
                <a16:creationId xmlns:a16="http://schemas.microsoft.com/office/drawing/2014/main" id="{C27AEBCF-6DFB-9847-AC9D-613528D6F0D5}"/>
              </a:ext>
            </a:extLst>
          </p:cNvPr>
          <p:cNvSpPr>
            <a:spLocks noGrp="1"/>
          </p:cNvSpPr>
          <p:nvPr>
            <p:ph type="body" idx="1"/>
          </p:nvPr>
        </p:nvSpPr>
        <p:spPr/>
        <p:txBody>
          <a:bodyPr>
            <a:normAutofit/>
          </a:bodyPr>
          <a:lstStyle/>
          <a:p>
            <a:r>
              <a:rPr lang="en-IN" dirty="0">
                <a:solidFill>
                  <a:schemeClr val="tx1"/>
                </a:solidFill>
              </a:rPr>
              <a:t>Biased prediction systems </a:t>
            </a:r>
            <a:r>
              <a:rPr lang="en-IN" dirty="0">
                <a:solidFill>
                  <a:schemeClr val="tx1"/>
                </a:solidFill>
                <a:sym typeface="Wingdings" panose="05000000000000000000" pitchFamily="2" charset="2"/>
              </a:rPr>
              <a:t> </a:t>
            </a:r>
            <a:r>
              <a:rPr lang="en-IN" b="1" u="sng" dirty="0">
                <a:solidFill>
                  <a:schemeClr val="tx1"/>
                </a:solidFill>
              </a:rPr>
              <a:t>Low-quality unfair results for victim communities</a:t>
            </a:r>
            <a:r>
              <a:rPr lang="en-IN" dirty="0">
                <a:solidFill>
                  <a:schemeClr val="tx1"/>
                </a:solidFill>
              </a:rPr>
              <a:t>.</a:t>
            </a:r>
          </a:p>
          <a:p>
            <a:r>
              <a:rPr lang="en-IN" dirty="0">
                <a:solidFill>
                  <a:schemeClr val="tx1"/>
                </a:solidFill>
              </a:rPr>
              <a:t>This unfairness can propagate into government/organizational policy making</a:t>
            </a:r>
            <a:endParaRPr lang="en-US" dirty="0">
              <a:solidFill>
                <a:schemeClr val="tx1"/>
              </a:solidFill>
            </a:endParaRPr>
          </a:p>
        </p:txBody>
      </p:sp>
      <p:sp>
        <p:nvSpPr>
          <p:cNvPr id="5" name="TextBox 4">
            <a:extLst>
              <a:ext uri="{FF2B5EF4-FFF2-40B4-BE49-F238E27FC236}">
                <a16:creationId xmlns:a16="http://schemas.microsoft.com/office/drawing/2014/main" id="{E5A64F98-AFEE-4545-A7CF-9D6D073AE997}"/>
              </a:ext>
            </a:extLst>
          </p:cNvPr>
          <p:cNvSpPr txBox="1"/>
          <p:nvPr/>
        </p:nvSpPr>
        <p:spPr>
          <a:xfrm>
            <a:off x="5378535" y="2860675"/>
            <a:ext cx="3352510" cy="1092607"/>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Examples of Incorrect predictions from</a:t>
            </a:r>
          </a:p>
          <a:p>
            <a:r>
              <a:rPr lang="en-US" b="1" dirty="0">
                <a:latin typeface="Calibri" panose="020F0502020204030204" pitchFamily="34" charset="0"/>
                <a:cs typeface="Calibri" panose="020F0502020204030204" pitchFamily="34" charset="0"/>
              </a:rPr>
              <a:t>Google’s Perspective API</a:t>
            </a:r>
            <a:br>
              <a:rPr lang="en-US" dirty="0">
                <a:latin typeface="Calibri" panose="020F0502020204030204" pitchFamily="34" charset="0"/>
                <a:cs typeface="Calibri" panose="020F0502020204030204" pitchFamily="34" charset="0"/>
              </a:rPr>
            </a:br>
            <a:r>
              <a:rPr lang="en-IN" sz="1100" dirty="0">
                <a:latin typeface="Calibri" panose="020F0502020204030204" pitchFamily="34" charset="0"/>
                <a:cs typeface="Calibri" panose="020F0502020204030204" pitchFamily="34" charset="0"/>
              </a:rPr>
              <a:t>(as on 15th Aug 2018)</a:t>
            </a:r>
            <a:endParaRPr lang="en-US" dirty="0">
              <a:latin typeface="Calibri" panose="020F0502020204030204" pitchFamily="34" charset="0"/>
              <a:cs typeface="Calibri" panose="020F0502020204030204" pitchFamily="34" charset="0"/>
            </a:endParaRPr>
          </a:p>
        </p:txBody>
      </p:sp>
      <p:graphicFrame>
        <p:nvGraphicFramePr>
          <p:cNvPr id="6" name="Table 5">
            <a:extLst>
              <a:ext uri="{FF2B5EF4-FFF2-40B4-BE49-F238E27FC236}">
                <a16:creationId xmlns:a16="http://schemas.microsoft.com/office/drawing/2014/main" id="{12F77F61-7FBA-C34C-A88D-72575D2B39AA}"/>
              </a:ext>
            </a:extLst>
          </p:cNvPr>
          <p:cNvGraphicFramePr>
            <a:graphicFrameLocks noGrp="1"/>
          </p:cNvGraphicFramePr>
          <p:nvPr>
            <p:extLst>
              <p:ext uri="{D42A27DB-BD31-4B8C-83A1-F6EECF244321}">
                <p14:modId xmlns:p14="http://schemas.microsoft.com/office/powerpoint/2010/main" val="597214352"/>
              </p:ext>
            </p:extLst>
          </p:nvPr>
        </p:nvGraphicFramePr>
        <p:xfrm>
          <a:off x="739464" y="2177014"/>
          <a:ext cx="4537816" cy="2391861"/>
        </p:xfrm>
        <a:graphic>
          <a:graphicData uri="http://schemas.openxmlformats.org/drawingml/2006/table">
            <a:tbl>
              <a:tblPr firstRow="1" bandRow="1">
                <a:tableStyleId>{793D81CF-94F2-401A-BA57-92F5A7B2D0C5}</a:tableStyleId>
              </a:tblPr>
              <a:tblGrid>
                <a:gridCol w="3077936">
                  <a:extLst>
                    <a:ext uri="{9D8B030D-6E8A-4147-A177-3AD203B41FA5}">
                      <a16:colId xmlns:a16="http://schemas.microsoft.com/office/drawing/2014/main" val="2231913614"/>
                    </a:ext>
                  </a:extLst>
                </a:gridCol>
                <a:gridCol w="1459880">
                  <a:extLst>
                    <a:ext uri="{9D8B030D-6E8A-4147-A177-3AD203B41FA5}">
                      <a16:colId xmlns:a16="http://schemas.microsoft.com/office/drawing/2014/main" val="562420325"/>
                    </a:ext>
                  </a:extLst>
                </a:gridCol>
              </a:tblGrid>
              <a:tr h="490151">
                <a:tc>
                  <a:txBody>
                    <a:bodyPr/>
                    <a:lstStyle/>
                    <a:p>
                      <a:pPr algn="ctr"/>
                      <a:r>
                        <a:rPr lang="en-US" sz="1100" dirty="0"/>
                        <a:t>Examples</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100" dirty="0"/>
                        <a:t>Predicted Hate Label (Score)</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00380925"/>
                  </a:ext>
                </a:extLst>
              </a:tr>
              <a:tr h="257534">
                <a:tc>
                  <a:txBody>
                    <a:bodyPr/>
                    <a:lstStyle/>
                    <a:p>
                      <a:r>
                        <a:rPr lang="en-US" sz="1100" dirty="0"/>
                        <a:t>Those</a:t>
                      </a:r>
                      <a:r>
                        <a:rPr lang="en-US" sz="1100" baseline="0" dirty="0"/>
                        <a:t> guys are nerds</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100" dirty="0"/>
                        <a:t>Hateful</a:t>
                      </a:r>
                      <a:r>
                        <a:rPr lang="en-US" sz="1100" baseline="0" dirty="0"/>
                        <a:t> (0.83)</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48121576"/>
                  </a:ext>
                </a:extLst>
              </a:tr>
              <a:tr h="257534">
                <a:tc>
                  <a:txBody>
                    <a:bodyPr/>
                    <a:lstStyle/>
                    <a:p>
                      <a:r>
                        <a:rPr lang="en-US" sz="1100" dirty="0"/>
                        <a:t>Can you throw that </a:t>
                      </a:r>
                      <a:r>
                        <a:rPr lang="en-US" sz="1100" b="1" u="sng" dirty="0"/>
                        <a:t>garbage</a:t>
                      </a:r>
                      <a:r>
                        <a:rPr lang="en-US" sz="1100" dirty="0"/>
                        <a:t> please</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tcPr>
                </a:tc>
                <a:tc>
                  <a:txBody>
                    <a:bodyPr/>
                    <a:lstStyle/>
                    <a:p>
                      <a:pPr algn="ctr"/>
                      <a:r>
                        <a:rPr lang="en-US" sz="1100" dirty="0"/>
                        <a:t>Hateful</a:t>
                      </a:r>
                      <a:r>
                        <a:rPr lang="en-US" sz="1100" baseline="0" dirty="0"/>
                        <a:t> (0.74)</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772342500"/>
                  </a:ext>
                </a:extLst>
              </a:tr>
              <a:tr h="257534">
                <a:tc>
                  <a:txBody>
                    <a:bodyPr/>
                    <a:lstStyle/>
                    <a:p>
                      <a:r>
                        <a:rPr lang="en-US" sz="1100" dirty="0"/>
                        <a:t>People will die if they kill </a:t>
                      </a:r>
                      <a:r>
                        <a:rPr lang="en-US" sz="1100" b="1" u="sng" dirty="0"/>
                        <a:t>Obamacare</a:t>
                      </a:r>
                      <a:endParaRPr lang="en-US" sz="1100" b="1" u="sng"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tcPr>
                </a:tc>
                <a:tc>
                  <a:txBody>
                    <a:bodyPr/>
                    <a:lstStyle/>
                    <a:p>
                      <a:pPr algn="ctr"/>
                      <a:r>
                        <a:rPr lang="en-US" sz="1100" dirty="0"/>
                        <a:t>Hateful</a:t>
                      </a:r>
                      <a:r>
                        <a:rPr lang="en-US" sz="1100" baseline="0" dirty="0"/>
                        <a:t> (0.78)</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360531818"/>
                  </a:ext>
                </a:extLst>
              </a:tr>
              <a:tr h="257534">
                <a:tc>
                  <a:txBody>
                    <a:bodyPr/>
                    <a:lstStyle/>
                    <a:p>
                      <a:r>
                        <a:rPr lang="en-US" sz="1100" dirty="0"/>
                        <a:t>Oh shit. I did that mistake again</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tcPr>
                </a:tc>
                <a:tc>
                  <a:txBody>
                    <a:bodyPr/>
                    <a:lstStyle/>
                    <a:p>
                      <a:pPr algn="ctr"/>
                      <a:r>
                        <a:rPr lang="en-US" sz="1100" dirty="0">
                          <a:solidFill>
                            <a:schemeClr val="tx1"/>
                          </a:solidFill>
                        </a:rPr>
                        <a:t>Hateful</a:t>
                      </a:r>
                      <a:r>
                        <a:rPr lang="en-US" sz="1100" baseline="0" dirty="0">
                          <a:solidFill>
                            <a:srgbClr val="365794"/>
                          </a:solidFill>
                        </a:rPr>
                        <a:t> </a:t>
                      </a:r>
                      <a:r>
                        <a:rPr lang="en-US" sz="1100" baseline="0" dirty="0"/>
                        <a:t>(0.91)</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796520731"/>
                  </a:ext>
                </a:extLst>
              </a:tr>
              <a:tr h="257534">
                <a:tc>
                  <a:txBody>
                    <a:bodyPr/>
                    <a:lstStyle/>
                    <a:p>
                      <a:r>
                        <a:rPr lang="en-US" sz="1100" dirty="0"/>
                        <a:t>that</a:t>
                      </a:r>
                      <a:r>
                        <a:rPr lang="en-US" sz="1100" baseline="0" dirty="0"/>
                        <a:t> </a:t>
                      </a:r>
                      <a:r>
                        <a:rPr lang="en-US" sz="1100" b="1" u="sng" baseline="0" dirty="0"/>
                        <a:t>arab</a:t>
                      </a:r>
                      <a:r>
                        <a:rPr lang="en-US" sz="1100" baseline="0" dirty="0"/>
                        <a:t> killed the plants</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tcPr>
                </a:tc>
                <a:tc>
                  <a:txBody>
                    <a:bodyPr/>
                    <a:lstStyle/>
                    <a:p>
                      <a:pPr algn="ctr"/>
                      <a:r>
                        <a:rPr lang="en-US" sz="1100" dirty="0"/>
                        <a:t>Hateful</a:t>
                      </a:r>
                      <a:r>
                        <a:rPr lang="en-US" sz="1100" baseline="0" dirty="0"/>
                        <a:t> (0.87)</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11386012"/>
                  </a:ext>
                </a:extLst>
              </a:tr>
              <a:tr h="606460">
                <a:tc>
                  <a:txBody>
                    <a:bodyPr/>
                    <a:lstStyle/>
                    <a:p>
                      <a:r>
                        <a:rPr lang="en-US" sz="1100" dirty="0"/>
                        <a:t>I support </a:t>
                      </a:r>
                      <a:r>
                        <a:rPr lang="en-US" sz="1100" b="1" u="sng" dirty="0"/>
                        <a:t>gay</a:t>
                      </a:r>
                      <a:r>
                        <a:rPr lang="en-US" sz="1100" dirty="0"/>
                        <a:t> marriage. I believe they have a might to be as miserable as the rest of us.</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R w="12700" cap="flat" cmpd="sng" algn="ctr">
                      <a:solidFill>
                        <a:schemeClr val="tx1"/>
                      </a:solidFill>
                      <a:prstDash val="solid"/>
                      <a:round/>
                      <a:headEnd type="none" w="med" len="med"/>
                      <a:tailEnd type="none" w="med" len="med"/>
                    </a:lnR>
                  </a:tcPr>
                </a:tc>
                <a:tc>
                  <a:txBody>
                    <a:bodyPr/>
                    <a:lstStyle/>
                    <a:p>
                      <a:pPr algn="ctr"/>
                      <a:r>
                        <a:rPr lang="en-US" sz="1100" dirty="0"/>
                        <a:t>Hateful</a:t>
                      </a:r>
                      <a:r>
                        <a:rPr lang="en-US" sz="1100" baseline="0" dirty="0"/>
                        <a:t> (0.77)</a:t>
                      </a:r>
                      <a:endParaRPr lang="en-US" sz="1100" dirty="0">
                        <a:solidFill>
                          <a:schemeClr val="tx1"/>
                        </a:solidFill>
                        <a:latin typeface="Futura Medium" panose="020B0602020204020303" pitchFamily="34" charset="-79"/>
                        <a:cs typeface="Futura Medium" panose="020B0602020204020303" pitchFamily="34" charset="-79"/>
                      </a:endParaRPr>
                    </a:p>
                  </a:txBody>
                  <a:tcPr marL="91432" marR="91432" marT="45705" marB="45705"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08060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3EE3B-B6DF-E242-BDBB-8D844DEC99B1}"/>
              </a:ext>
            </a:extLst>
          </p:cNvPr>
          <p:cNvSpPr>
            <a:spLocks noGrp="1"/>
          </p:cNvSpPr>
          <p:nvPr>
            <p:ph type="title"/>
          </p:nvPr>
        </p:nvSpPr>
        <p:spPr/>
        <p:txBody>
          <a:bodyPr>
            <a:normAutofit/>
          </a:bodyPr>
          <a:lstStyle/>
          <a:p>
            <a:r>
              <a:rPr lang="en-US" dirty="0"/>
              <a:t>Mitigating Bias in Learning</a:t>
            </a:r>
          </a:p>
        </p:txBody>
      </p:sp>
      <p:pic>
        <p:nvPicPr>
          <p:cNvPr id="25" name="Picture 24">
            <a:extLst>
              <a:ext uri="{FF2B5EF4-FFF2-40B4-BE49-F238E27FC236}">
                <a16:creationId xmlns:a16="http://schemas.microsoft.com/office/drawing/2014/main" id="{F0E94E89-5B18-0B4C-A6BF-E44E3EAE95D2}"/>
              </a:ext>
            </a:extLst>
          </p:cNvPr>
          <p:cNvPicPr>
            <a:picLocks noChangeAspect="1"/>
          </p:cNvPicPr>
          <p:nvPr/>
        </p:nvPicPr>
        <p:blipFill rotWithShape="1">
          <a:blip r:embed="rId2"/>
          <a:srcRect l="13057" r="10260"/>
          <a:stretch/>
        </p:blipFill>
        <p:spPr>
          <a:xfrm>
            <a:off x="4674551" y="1140474"/>
            <a:ext cx="3640508" cy="3430930"/>
          </a:xfrm>
          <a:prstGeom prst="rect">
            <a:avLst/>
          </a:prstGeom>
          <a:solidFill>
            <a:schemeClr val="tx1"/>
          </a:solidFill>
          <a:effectLst>
            <a:outerShdw blurRad="63500" sx="102000" sy="102000" algn="ctr" rotWithShape="0">
              <a:schemeClr val="tx1"/>
            </a:outerShdw>
          </a:effectLst>
        </p:spPr>
      </p:pic>
      <p:sp>
        <p:nvSpPr>
          <p:cNvPr id="26" name="Rectangle 25">
            <a:extLst>
              <a:ext uri="{FF2B5EF4-FFF2-40B4-BE49-F238E27FC236}">
                <a16:creationId xmlns:a16="http://schemas.microsoft.com/office/drawing/2014/main" id="{864AF4E7-28BD-5A41-B057-879FC80F4740}"/>
              </a:ext>
            </a:extLst>
          </p:cNvPr>
          <p:cNvSpPr/>
          <p:nvPr/>
        </p:nvSpPr>
        <p:spPr>
          <a:xfrm>
            <a:off x="397158" y="1796675"/>
            <a:ext cx="3969743" cy="1595309"/>
          </a:xfrm>
          <a:prstGeom prst="rect">
            <a:avLst/>
          </a:prstGeom>
        </p:spPr>
        <p:txBody>
          <a:bodyPr wrap="square">
            <a:spAutoFit/>
          </a:bodyPr>
          <a:lstStyle/>
          <a:p>
            <a:pPr>
              <a:spcAft>
                <a:spcPts val="1600"/>
              </a:spcAft>
            </a:pPr>
            <a:r>
              <a:rPr lang="en-IN" sz="2000" b="1" dirty="0">
                <a:solidFill>
                  <a:schemeClr val="tx1"/>
                </a:solidFill>
                <a:latin typeface="Calibri" panose="020F0502020204030204" pitchFamily="34" charset="0"/>
                <a:cs typeface="Calibri" panose="020F0502020204030204" pitchFamily="34" charset="0"/>
              </a:rPr>
              <a:t>Goal:</a:t>
            </a:r>
          </a:p>
          <a:p>
            <a:pPr>
              <a:spcAft>
                <a:spcPts val="1600"/>
              </a:spcAft>
            </a:pPr>
            <a:r>
              <a:rPr lang="en-IN" sz="1700" b="1" dirty="0">
                <a:solidFill>
                  <a:schemeClr val="tx1"/>
                </a:solidFill>
                <a:latin typeface="Calibri" panose="020F0502020204030204" pitchFamily="34" charset="0"/>
                <a:cs typeface="Calibri" panose="020F0502020204030204" pitchFamily="34" charset="0"/>
              </a:rPr>
              <a:t>    </a:t>
            </a:r>
            <a:r>
              <a:rPr lang="en-IN" sz="1700" dirty="0">
                <a:solidFill>
                  <a:schemeClr val="tx1"/>
                </a:solidFill>
                <a:latin typeface="Calibri" panose="020F0502020204030204" pitchFamily="34" charset="0"/>
                <a:cs typeface="Calibri" panose="020F0502020204030204" pitchFamily="34" charset="0"/>
              </a:rPr>
              <a:t>✔  Model is fair towards all the ethnic groups, minorities and gender</a:t>
            </a:r>
          </a:p>
          <a:p>
            <a:pPr>
              <a:spcAft>
                <a:spcPts val="1600"/>
              </a:spcAft>
            </a:pPr>
            <a:r>
              <a:rPr lang="en-IN" sz="1700" dirty="0">
                <a:solidFill>
                  <a:schemeClr val="tx1"/>
                </a:solidFill>
                <a:latin typeface="Calibri" panose="020F0502020204030204" pitchFamily="34" charset="0"/>
                <a:cs typeface="Calibri" panose="020F0502020204030204" pitchFamily="34" charset="0"/>
              </a:rPr>
              <a:t>    ✔  Bias from social media is not learnt</a:t>
            </a:r>
          </a:p>
        </p:txBody>
      </p:sp>
    </p:spTree>
    <p:extLst>
      <p:ext uri="{BB962C8B-B14F-4D97-AF65-F5344CB8AC3E}">
        <p14:creationId xmlns:p14="http://schemas.microsoft.com/office/powerpoint/2010/main" val="2302190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4"/>
            <a:ext cx="8520600" cy="4049931"/>
          </a:xfrm>
        </p:spPr>
        <p:txBody>
          <a:bodyPr>
            <a:noAutofit/>
          </a:bodyPr>
          <a:lstStyle/>
          <a:p>
            <a:pPr marL="0" indent="0">
              <a:spcBef>
                <a:spcPct val="0"/>
              </a:spcBef>
              <a:buNone/>
              <a:defRPr/>
            </a:pPr>
            <a:r>
              <a:rPr lang="en-IN" altLang="en-US" sz="1600" b="1" u="sng" dirty="0">
                <a:solidFill>
                  <a:schemeClr val="tx1"/>
                </a:solidFill>
              </a:rPr>
              <a:t>Statistical Correction</a:t>
            </a:r>
            <a:r>
              <a:rPr lang="en-IN" altLang="en-US" sz="1600" b="1" dirty="0">
                <a:solidFill>
                  <a:schemeClr val="tx1"/>
                </a:solidFill>
              </a:rPr>
              <a:t>:</a:t>
            </a:r>
            <a:r>
              <a:rPr lang="en-IN" altLang="en-US" sz="1600" dirty="0">
                <a:solidFill>
                  <a:schemeClr val="tx1"/>
                </a:solidFill>
              </a:rPr>
              <a:t> Includes techniques that attempt to uniformly distribute the samples of every kind in all the target classes, altering the train set with samples to balance the term usage across the classes.</a:t>
            </a:r>
          </a:p>
          <a:p>
            <a:pPr marL="0" indent="0">
              <a:spcBef>
                <a:spcPct val="0"/>
              </a:spcBef>
              <a:buNone/>
              <a:defRPr/>
            </a:pPr>
            <a:r>
              <a:rPr lang="en-IN" altLang="en-US" sz="1600" b="1" dirty="0">
                <a:solidFill>
                  <a:schemeClr val="tx1"/>
                </a:solidFill>
                <a:latin typeface="Calibri" panose="020F0502020204030204" pitchFamily="34" charset="0"/>
                <a:cs typeface="Calibri" panose="020F0502020204030204" pitchFamily="34" charset="0"/>
              </a:rPr>
              <a:t>	</a:t>
            </a:r>
            <a:r>
              <a:rPr lang="en-IN" altLang="en-US" sz="1600" b="1" u="sng" dirty="0">
                <a:solidFill>
                  <a:schemeClr val="tx1"/>
                </a:solidFill>
                <a:latin typeface="Calibri" panose="020F0502020204030204" pitchFamily="34" charset="0"/>
                <a:cs typeface="Calibri" panose="020F0502020204030204" pitchFamily="34" charset="0"/>
              </a:rPr>
              <a:t>Example</a:t>
            </a:r>
            <a:r>
              <a:rPr lang="en-IN" altLang="en-US" sz="1600" b="1" dirty="0">
                <a:solidFill>
                  <a:schemeClr val="tx1"/>
                </a:solidFill>
                <a:latin typeface="Calibri" panose="020F0502020204030204" pitchFamily="34" charset="0"/>
                <a:cs typeface="Calibri" panose="020F0502020204030204" pitchFamily="34" charset="0"/>
              </a:rPr>
              <a:t>:</a:t>
            </a:r>
            <a:r>
              <a:rPr lang="en-IN" altLang="en-US" sz="1600" dirty="0">
                <a:solidFill>
                  <a:schemeClr val="tx1"/>
                </a:solidFill>
                <a:latin typeface="Calibri" panose="020F0502020204030204" pitchFamily="34" charset="0"/>
                <a:cs typeface="Calibri" panose="020F0502020204030204" pitchFamily="34" charset="0"/>
              </a:rPr>
              <a:t> Strategic Sampling, Data Augmentation</a:t>
            </a:r>
          </a:p>
          <a:p>
            <a:pPr marL="0" indent="0">
              <a:spcBef>
                <a:spcPct val="0"/>
              </a:spcBef>
              <a:buNone/>
              <a:defRPr/>
            </a:pPr>
            <a:endParaRPr lang="en-IN" altLang="en-US" sz="1600" dirty="0">
              <a:solidFill>
                <a:schemeClr val="tx1"/>
              </a:solidFill>
            </a:endParaRPr>
          </a:p>
          <a:p>
            <a:pPr marL="0" indent="0">
              <a:spcBef>
                <a:spcPct val="0"/>
              </a:spcBef>
              <a:buNone/>
              <a:defRPr/>
            </a:pPr>
            <a:endParaRPr lang="en-IN" altLang="en-US" sz="1600" b="1" i="1" dirty="0">
              <a:solidFill>
                <a:schemeClr val="tx1"/>
              </a:solidFill>
            </a:endParaRPr>
          </a:p>
          <a:p>
            <a:pPr marL="0" indent="0">
              <a:spcBef>
                <a:spcPct val="0"/>
              </a:spcBef>
              <a:buNone/>
              <a:defRPr/>
            </a:pPr>
            <a:r>
              <a:rPr lang="en-IN" altLang="en-US" sz="1600" b="1" i="1" dirty="0">
                <a:solidFill>
                  <a:schemeClr val="tx1"/>
                </a:solidFill>
              </a:rPr>
              <a:t>Ex. </a:t>
            </a:r>
            <a:r>
              <a:rPr lang="en-IN" altLang="en-US" sz="1600" i="1" dirty="0">
                <a:solidFill>
                  <a:schemeClr val="tx1"/>
                </a:solidFill>
              </a:rPr>
              <a:t>This is a hateful sentence for </a:t>
            </a:r>
            <a:r>
              <a:rPr lang="en-IN" altLang="en-US" sz="1600" i="1" dirty="0" err="1">
                <a:solidFill>
                  <a:schemeClr val="tx1"/>
                </a:solidFill>
              </a:rPr>
              <a:t>muslim</a:t>
            </a:r>
            <a:endParaRPr lang="en-IN" altLang="en-US" sz="1600" i="1" dirty="0">
              <a:solidFill>
                <a:schemeClr val="tx1"/>
              </a:solidFill>
            </a:endParaRPr>
          </a:p>
          <a:p>
            <a:pPr marL="0" indent="0">
              <a:spcBef>
                <a:spcPct val="0"/>
              </a:spcBef>
              <a:buNone/>
              <a:defRPr/>
            </a:pPr>
            <a:endParaRPr lang="en-IN" altLang="en-US" sz="1600" i="1" dirty="0">
              <a:solidFill>
                <a:schemeClr val="tx1"/>
              </a:solidFill>
            </a:endParaRPr>
          </a:p>
          <a:p>
            <a:pPr marL="0" indent="0">
              <a:spcBef>
                <a:spcPct val="0"/>
              </a:spcBef>
              <a:buNone/>
              <a:defRPr/>
            </a:pPr>
            <a:r>
              <a:rPr lang="en-IN" altLang="en-US" sz="1600" b="1" i="1" dirty="0">
                <a:solidFill>
                  <a:schemeClr val="tx1"/>
                </a:solidFill>
              </a:rPr>
              <a:t>				Ex. </a:t>
            </a:r>
            <a:r>
              <a:rPr lang="en-IN" altLang="en-US" sz="1600" i="1" dirty="0">
                <a:solidFill>
                  <a:schemeClr val="tx1"/>
                </a:solidFill>
              </a:rPr>
              <a:t>This is a hateful sentence for </a:t>
            </a:r>
            <a:r>
              <a:rPr lang="en-IN" altLang="en-US" sz="1600" i="1" dirty="0" err="1">
                <a:solidFill>
                  <a:schemeClr val="tx1"/>
                </a:solidFill>
              </a:rPr>
              <a:t>muslim</a:t>
            </a:r>
            <a:r>
              <a:rPr lang="en-IN" altLang="en-US" sz="1600" i="1" dirty="0">
                <a:solidFill>
                  <a:schemeClr val="tx1"/>
                </a:solidFill>
              </a:rPr>
              <a:t>             </a:t>
            </a:r>
            <a:r>
              <a:rPr lang="en-IN" altLang="en-US" sz="1600" i="1" dirty="0">
                <a:solidFill>
                  <a:schemeClr val="tx1"/>
                </a:solidFill>
                <a:sym typeface="Wingdings" pitchFamily="2" charset="2"/>
              </a:rPr>
              <a:t>  +</a:t>
            </a:r>
            <a:r>
              <a:rPr lang="en-IN" altLang="en-US" sz="1600" i="1" dirty="0" err="1">
                <a:solidFill>
                  <a:schemeClr val="tx1"/>
                </a:solidFill>
                <a:sym typeface="Wingdings" pitchFamily="2" charset="2"/>
              </a:rPr>
              <a:t>ve</a:t>
            </a:r>
            <a:r>
              <a:rPr lang="en-IN" altLang="en-US" sz="1600" i="1" dirty="0">
                <a:solidFill>
                  <a:schemeClr val="tx1"/>
                </a:solidFill>
                <a:sym typeface="Wingdings" pitchFamily="2" charset="2"/>
              </a:rPr>
              <a:t> </a:t>
            </a:r>
            <a:endParaRPr lang="en-IN" altLang="en-US" sz="1600" b="1" i="1" dirty="0">
              <a:solidFill>
                <a:schemeClr val="tx1"/>
              </a:solidFill>
            </a:endParaRPr>
          </a:p>
          <a:p>
            <a:pPr marL="0" indent="0">
              <a:spcBef>
                <a:spcPct val="0"/>
              </a:spcBef>
              <a:buNone/>
              <a:defRPr/>
            </a:pPr>
            <a:r>
              <a:rPr lang="en-IN" altLang="en-US" sz="1600" b="1" i="1" dirty="0">
                <a:solidFill>
                  <a:schemeClr val="tx1"/>
                </a:solidFill>
              </a:rPr>
              <a:t>				Ex. </a:t>
            </a:r>
            <a:r>
              <a:rPr lang="en-IN" altLang="en-US" sz="1600" i="1" dirty="0">
                <a:solidFill>
                  <a:schemeClr val="tx1"/>
                </a:solidFill>
              </a:rPr>
              <a:t>This is NOT a hateful sentence for </a:t>
            </a:r>
            <a:r>
              <a:rPr lang="en-IN" altLang="en-US" sz="1600" i="1" dirty="0" err="1">
                <a:solidFill>
                  <a:schemeClr val="tx1"/>
                </a:solidFill>
              </a:rPr>
              <a:t>muslim</a:t>
            </a:r>
            <a:r>
              <a:rPr lang="en-IN" altLang="en-US" sz="1600" i="1" dirty="0">
                <a:solidFill>
                  <a:schemeClr val="tx1"/>
                </a:solidFill>
              </a:rPr>
              <a:t>    </a:t>
            </a:r>
            <a:r>
              <a:rPr lang="en-IN" altLang="en-US" sz="1600" i="1" dirty="0">
                <a:solidFill>
                  <a:schemeClr val="tx1"/>
                </a:solidFill>
                <a:sym typeface="Wingdings" pitchFamily="2" charset="2"/>
              </a:rPr>
              <a:t>  -</a:t>
            </a:r>
            <a:r>
              <a:rPr lang="en-IN" altLang="en-US" sz="1600" i="1" dirty="0" err="1">
                <a:solidFill>
                  <a:schemeClr val="tx1"/>
                </a:solidFill>
                <a:sym typeface="Wingdings" pitchFamily="2" charset="2"/>
              </a:rPr>
              <a:t>ve</a:t>
            </a:r>
            <a:endParaRPr lang="en-IN" altLang="en-US" sz="1600" i="1" dirty="0">
              <a:solidFill>
                <a:schemeClr val="tx1"/>
              </a:solidFill>
            </a:endParaRPr>
          </a:p>
          <a:p>
            <a:pPr marL="0" indent="0">
              <a:spcBef>
                <a:spcPct val="0"/>
              </a:spcBef>
              <a:buNone/>
              <a:defRPr/>
            </a:pPr>
            <a:endParaRPr lang="en-IN" altLang="en-US" sz="1600" dirty="0">
              <a:solidFill>
                <a:schemeClr val="tx1"/>
              </a:solidFill>
              <a:latin typeface="Calibri" panose="020F0502020204030204" pitchFamily="34" charset="0"/>
              <a:cs typeface="Calibri" panose="020F0502020204030204" pitchFamily="34" charset="0"/>
            </a:endParaRPr>
          </a:p>
          <a:p>
            <a:pPr marL="0" indent="0">
              <a:spcBef>
                <a:spcPct val="0"/>
              </a:spcBef>
              <a:buNone/>
              <a:defRPr/>
            </a:pPr>
            <a:r>
              <a:rPr lang="en-IN" altLang="en-US" sz="1600" b="1" u="sng" dirty="0">
                <a:solidFill>
                  <a:schemeClr val="tx1"/>
                </a:solidFill>
              </a:rPr>
              <a:t>Limitations</a:t>
            </a:r>
            <a:r>
              <a:rPr lang="en-IN" altLang="en-US" sz="1600" b="1" dirty="0">
                <a:solidFill>
                  <a:schemeClr val="tx1"/>
                </a:solidFill>
              </a:rPr>
              <a:t>: </a:t>
            </a:r>
            <a:r>
              <a:rPr lang="en-IN" altLang="en-US" sz="1600" dirty="0">
                <a:solidFill>
                  <a:schemeClr val="tx1"/>
                </a:solidFill>
              </a:rPr>
              <a:t>Not always possible to create balanced samples for all the keywords</a:t>
            </a:r>
          </a:p>
        </p:txBody>
      </p:sp>
      <p:sp>
        <p:nvSpPr>
          <p:cNvPr id="4" name="Freeform 3">
            <a:extLst>
              <a:ext uri="{FF2B5EF4-FFF2-40B4-BE49-F238E27FC236}">
                <a16:creationId xmlns:a16="http://schemas.microsoft.com/office/drawing/2014/main" id="{52E64288-C316-8546-AB79-7BE438029013}"/>
              </a:ext>
            </a:extLst>
          </p:cNvPr>
          <p:cNvSpPr/>
          <p:nvPr/>
        </p:nvSpPr>
        <p:spPr>
          <a:xfrm>
            <a:off x="1245205" y="3243969"/>
            <a:ext cx="1786071" cy="991616"/>
          </a:xfrm>
          <a:custGeom>
            <a:avLst/>
            <a:gdLst>
              <a:gd name="connsiteX0" fmla="*/ 0 w 1871529"/>
              <a:gd name="connsiteY0" fmla="*/ 0 h 982917"/>
              <a:gd name="connsiteX1" fmla="*/ 341832 w 1871529"/>
              <a:gd name="connsiteY1" fmla="*/ 675118 h 982917"/>
              <a:gd name="connsiteX2" fmla="*/ 1119499 w 1871529"/>
              <a:gd name="connsiteY2" fmla="*/ 982766 h 982917"/>
              <a:gd name="connsiteX3" fmla="*/ 1871529 w 1871529"/>
              <a:gd name="connsiteY3" fmla="*/ 717847 h 982917"/>
              <a:gd name="connsiteX0" fmla="*/ 0 w 1871529"/>
              <a:gd name="connsiteY0" fmla="*/ 0 h 983071"/>
              <a:gd name="connsiteX1" fmla="*/ 341832 w 1871529"/>
              <a:gd name="connsiteY1" fmla="*/ 675118 h 983071"/>
              <a:gd name="connsiteX2" fmla="*/ 1119499 w 1871529"/>
              <a:gd name="connsiteY2" fmla="*/ 982766 h 983071"/>
              <a:gd name="connsiteX3" fmla="*/ 1871529 w 1871529"/>
              <a:gd name="connsiteY3" fmla="*/ 717847 h 983071"/>
            </a:gdLst>
            <a:ahLst/>
            <a:cxnLst>
              <a:cxn ang="0">
                <a:pos x="connsiteX0" y="connsiteY0"/>
              </a:cxn>
              <a:cxn ang="0">
                <a:pos x="connsiteX1" y="connsiteY1"/>
              </a:cxn>
              <a:cxn ang="0">
                <a:pos x="connsiteX2" y="connsiteY2"/>
              </a:cxn>
              <a:cxn ang="0">
                <a:pos x="connsiteX3" y="connsiteY3"/>
              </a:cxn>
            </a:cxnLst>
            <a:rect l="l" t="t" r="r" b="b"/>
            <a:pathLst>
              <a:path w="1871529" h="983071">
                <a:moveTo>
                  <a:pt x="0" y="0"/>
                </a:moveTo>
                <a:cubicBezTo>
                  <a:pt x="77624" y="255662"/>
                  <a:pt x="155249" y="511324"/>
                  <a:pt x="341832" y="675118"/>
                </a:cubicBezTo>
                <a:cubicBezTo>
                  <a:pt x="528415" y="838912"/>
                  <a:pt x="864550" y="975645"/>
                  <a:pt x="1119499" y="982766"/>
                </a:cubicBezTo>
                <a:cubicBezTo>
                  <a:pt x="1374448" y="989887"/>
                  <a:pt x="1653611" y="871671"/>
                  <a:pt x="1871529" y="717847"/>
                </a:cubicBezTo>
              </a:path>
            </a:pathLst>
          </a:custGeom>
          <a:noFill/>
          <a:ln>
            <a:solidFill>
              <a:schemeClr val="tx1"/>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9376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923334"/>
            <a:ext cx="8520600" cy="4049931"/>
          </a:xfrm>
        </p:spPr>
        <p:txBody>
          <a:bodyPr>
            <a:noAutofit/>
          </a:bodyPr>
          <a:lstStyle/>
          <a:p>
            <a:pPr marL="0" indent="0">
              <a:spcBef>
                <a:spcPct val="0"/>
              </a:spcBef>
              <a:buNone/>
              <a:defRPr/>
            </a:pPr>
            <a:r>
              <a:rPr lang="en-IN" altLang="en-US" sz="1600" b="1" u="sng" dirty="0">
                <a:solidFill>
                  <a:schemeClr val="tx1"/>
                </a:solidFill>
              </a:rPr>
              <a:t>Statistical Correction</a:t>
            </a:r>
            <a:r>
              <a:rPr lang="en-IN" altLang="en-US" sz="1600" b="1" dirty="0">
                <a:solidFill>
                  <a:schemeClr val="tx1"/>
                </a:solidFill>
              </a:rPr>
              <a:t>:</a:t>
            </a:r>
            <a:r>
              <a:rPr lang="en-IN" altLang="en-US" sz="1600" dirty="0">
                <a:solidFill>
                  <a:schemeClr val="tx1"/>
                </a:solidFill>
              </a:rPr>
              <a:t> </a:t>
            </a:r>
            <a:endParaRPr lang="en-IN" altLang="en-US" sz="1600" b="1" dirty="0">
              <a:solidFill>
                <a:schemeClr val="tx1"/>
              </a:solidFill>
            </a:endParaRPr>
          </a:p>
          <a:p>
            <a:pPr marL="0" indent="0">
              <a:spcBef>
                <a:spcPct val="0"/>
              </a:spcBef>
              <a:buNone/>
              <a:defRPr/>
            </a:pPr>
            <a:r>
              <a:rPr lang="en-IN" altLang="en-US" sz="1600" b="1" u="sng" dirty="0">
                <a:solidFill>
                  <a:schemeClr val="tx1"/>
                </a:solidFill>
                <a:latin typeface="Calibri" panose="020F0502020204030204" pitchFamily="34" charset="0"/>
                <a:cs typeface="Calibri" panose="020F0502020204030204" pitchFamily="34" charset="0"/>
              </a:rPr>
              <a:t>Example</a:t>
            </a:r>
            <a:r>
              <a:rPr lang="en-IN" altLang="en-US" sz="1600" b="1" dirty="0">
                <a:solidFill>
                  <a:schemeClr val="tx1"/>
                </a:solidFill>
                <a:latin typeface="Calibri" panose="020F0502020204030204" pitchFamily="34" charset="0"/>
                <a:cs typeface="Calibri" panose="020F0502020204030204" pitchFamily="34" charset="0"/>
              </a:rPr>
              <a:t>:</a:t>
            </a:r>
            <a:r>
              <a:rPr lang="en-IN" altLang="en-US" sz="1600" dirty="0">
                <a:solidFill>
                  <a:schemeClr val="tx1"/>
                </a:solidFill>
                <a:latin typeface="Calibri" panose="020F0502020204030204" pitchFamily="34" charset="0"/>
                <a:cs typeface="Calibri" panose="020F0502020204030204" pitchFamily="34" charset="0"/>
              </a:rPr>
              <a:t> Adversarial Filters of Dataset </a:t>
            </a:r>
            <a:r>
              <a:rPr lang="en-IN" altLang="en-US" sz="1600" dirty="0">
                <a:solidFill>
                  <a:schemeClr val="tx1"/>
                </a:solidFill>
              </a:rPr>
              <a:t>Biases (Bras et al. (2020), ICML </a:t>
            </a:r>
            <a:r>
              <a:rPr lang="en-IN" altLang="en-US" sz="1600" dirty="0">
                <a:solidFill>
                  <a:schemeClr val="tx1"/>
                </a:solidFill>
                <a:latin typeface="Calibri" panose="020F0502020204030204" pitchFamily="34" charset="0"/>
                <a:cs typeface="Calibri" panose="020F0502020204030204" pitchFamily="34" charset="0"/>
              </a:rPr>
              <a:t>2020)</a:t>
            </a:r>
          </a:p>
        </p:txBody>
      </p:sp>
      <p:pic>
        <p:nvPicPr>
          <p:cNvPr id="5" name="Picture 4">
            <a:extLst>
              <a:ext uri="{FF2B5EF4-FFF2-40B4-BE49-F238E27FC236}">
                <a16:creationId xmlns:a16="http://schemas.microsoft.com/office/drawing/2014/main" id="{0E82078E-D741-0641-BC3E-DDDA57D1080E}"/>
              </a:ext>
            </a:extLst>
          </p:cNvPr>
          <p:cNvPicPr>
            <a:picLocks noChangeAspect="1"/>
          </p:cNvPicPr>
          <p:nvPr/>
        </p:nvPicPr>
        <p:blipFill rotWithShape="1">
          <a:blip r:embed="rId3"/>
          <a:srcRect l="2230" t="9303" r="73603" b="46490"/>
          <a:stretch/>
        </p:blipFill>
        <p:spPr>
          <a:xfrm>
            <a:off x="1554481" y="2420412"/>
            <a:ext cx="2351679" cy="2363991"/>
          </a:xfrm>
          <a:prstGeom prst="rect">
            <a:avLst/>
          </a:prstGeom>
        </p:spPr>
      </p:pic>
      <p:pic>
        <p:nvPicPr>
          <p:cNvPr id="7" name="Picture 6">
            <a:extLst>
              <a:ext uri="{FF2B5EF4-FFF2-40B4-BE49-F238E27FC236}">
                <a16:creationId xmlns:a16="http://schemas.microsoft.com/office/drawing/2014/main" id="{4AF70E94-CBD1-D14F-A01B-58F70815EE2E}"/>
              </a:ext>
            </a:extLst>
          </p:cNvPr>
          <p:cNvPicPr>
            <a:picLocks noChangeAspect="1"/>
          </p:cNvPicPr>
          <p:nvPr/>
        </p:nvPicPr>
        <p:blipFill rotWithShape="1">
          <a:blip r:embed="rId3"/>
          <a:srcRect l="2230" t="53856" r="73603" b="-1"/>
          <a:stretch/>
        </p:blipFill>
        <p:spPr>
          <a:xfrm>
            <a:off x="5766774" y="2420412"/>
            <a:ext cx="2351680" cy="2467618"/>
          </a:xfrm>
          <a:prstGeom prst="rect">
            <a:avLst/>
          </a:prstGeom>
        </p:spPr>
      </p:pic>
      <p:cxnSp>
        <p:nvCxnSpPr>
          <p:cNvPr id="9" name="Straight Arrow Connector 8">
            <a:extLst>
              <a:ext uri="{FF2B5EF4-FFF2-40B4-BE49-F238E27FC236}">
                <a16:creationId xmlns:a16="http://schemas.microsoft.com/office/drawing/2014/main" id="{FF797306-83E9-AC47-85B6-BB5CA276D07A}"/>
              </a:ext>
            </a:extLst>
          </p:cNvPr>
          <p:cNvCxnSpPr>
            <a:cxnSpLocks/>
          </p:cNvCxnSpPr>
          <p:nvPr/>
        </p:nvCxnSpPr>
        <p:spPr>
          <a:xfrm>
            <a:off x="4058194" y="3431177"/>
            <a:ext cx="1614243" cy="0"/>
          </a:xfrm>
          <a:prstGeom prst="straightConnector1">
            <a:avLst/>
          </a:prstGeom>
          <a:ln>
            <a:tailEnd type="triangle" w="lg" len="lg"/>
          </a:ln>
        </p:spPr>
        <p:style>
          <a:lnRef idx="2">
            <a:schemeClr val="accent2"/>
          </a:lnRef>
          <a:fillRef idx="0">
            <a:schemeClr val="accent2"/>
          </a:fillRef>
          <a:effectRef idx="1">
            <a:schemeClr val="accent2"/>
          </a:effectRef>
          <a:fontRef idx="minor">
            <a:schemeClr val="tx1"/>
          </a:fontRef>
        </p:style>
      </p:cxnSp>
      <p:sp>
        <p:nvSpPr>
          <p:cNvPr id="10" name="TextBox 9">
            <a:extLst>
              <a:ext uri="{FF2B5EF4-FFF2-40B4-BE49-F238E27FC236}">
                <a16:creationId xmlns:a16="http://schemas.microsoft.com/office/drawing/2014/main" id="{386768F7-D05D-1447-BF82-F0237B76E2FA}"/>
              </a:ext>
            </a:extLst>
          </p:cNvPr>
          <p:cNvSpPr txBox="1"/>
          <p:nvPr/>
        </p:nvSpPr>
        <p:spPr>
          <a:xfrm>
            <a:off x="3934461" y="3602407"/>
            <a:ext cx="1658127" cy="923330"/>
          </a:xfrm>
          <a:prstGeom prst="rect">
            <a:avLst/>
          </a:prstGeom>
          <a:noFill/>
        </p:spPr>
        <p:txBody>
          <a:bodyPr wrap="square" rtlCol="0">
            <a:spAutoFit/>
          </a:bodyPr>
          <a:lstStyle/>
          <a:p>
            <a:pPr algn="ctr"/>
            <a:r>
              <a:rPr lang="en-US" dirty="0"/>
              <a:t>De-biased Version</a:t>
            </a:r>
          </a:p>
          <a:p>
            <a:pPr algn="ctr"/>
            <a:r>
              <a:rPr lang="en-US" dirty="0"/>
              <a:t>of Dataset</a:t>
            </a:r>
          </a:p>
        </p:txBody>
      </p:sp>
      <p:sp>
        <p:nvSpPr>
          <p:cNvPr id="12" name="TextBox 11">
            <a:extLst>
              <a:ext uri="{FF2B5EF4-FFF2-40B4-BE49-F238E27FC236}">
                <a16:creationId xmlns:a16="http://schemas.microsoft.com/office/drawing/2014/main" id="{184127AD-5404-AC4E-AFB1-F243A4DF45E9}"/>
              </a:ext>
            </a:extLst>
          </p:cNvPr>
          <p:cNvSpPr txBox="1"/>
          <p:nvPr/>
        </p:nvSpPr>
        <p:spPr>
          <a:xfrm>
            <a:off x="1464921" y="1663734"/>
            <a:ext cx="5985963" cy="646331"/>
          </a:xfrm>
          <a:prstGeom prst="rect">
            <a:avLst/>
          </a:prstGeom>
          <a:noFill/>
        </p:spPr>
        <p:txBody>
          <a:bodyPr wrap="square" rtlCol="0">
            <a:spAutoFit/>
          </a:bodyPr>
          <a:lstStyle/>
          <a:p>
            <a:pPr algn="ctr"/>
            <a:r>
              <a:rPr lang="en-US" dirty="0"/>
              <a:t>An iterative greedy algorithm that can </a:t>
            </a:r>
            <a:r>
              <a:rPr lang="en-US" dirty="0" err="1"/>
              <a:t>adversarially</a:t>
            </a:r>
            <a:r>
              <a:rPr lang="en-US" dirty="0"/>
              <a:t> filter the biases from the training dataset</a:t>
            </a:r>
          </a:p>
        </p:txBody>
      </p:sp>
    </p:spTree>
    <p:extLst>
      <p:ext uri="{BB962C8B-B14F-4D97-AF65-F5344CB8AC3E}">
        <p14:creationId xmlns:p14="http://schemas.microsoft.com/office/powerpoint/2010/main" val="411734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BE202-B20E-C145-8E60-231BE079584A}"/>
              </a:ext>
            </a:extLst>
          </p:cNvPr>
          <p:cNvSpPr>
            <a:spLocks noGrp="1"/>
          </p:cNvSpPr>
          <p:nvPr>
            <p:ph type="title"/>
          </p:nvPr>
        </p:nvSpPr>
        <p:spPr/>
        <p:txBody>
          <a:bodyPr>
            <a:normAutofit/>
          </a:bodyPr>
          <a:lstStyle/>
          <a:p>
            <a:r>
              <a:rPr lang="en-US" dirty="0"/>
              <a:t>Choices for Bias Mitigation</a:t>
            </a:r>
          </a:p>
        </p:txBody>
      </p:sp>
      <p:sp>
        <p:nvSpPr>
          <p:cNvPr id="3" name="Text Placeholder 2">
            <a:extLst>
              <a:ext uri="{FF2B5EF4-FFF2-40B4-BE49-F238E27FC236}">
                <a16:creationId xmlns:a16="http://schemas.microsoft.com/office/drawing/2014/main" id="{A34E499D-D2F4-7242-85F0-51AD6444E7AE}"/>
              </a:ext>
            </a:extLst>
          </p:cNvPr>
          <p:cNvSpPr>
            <a:spLocks noGrp="1"/>
          </p:cNvSpPr>
          <p:nvPr>
            <p:ph type="body" idx="1"/>
          </p:nvPr>
        </p:nvSpPr>
        <p:spPr>
          <a:xfrm>
            <a:off x="311700" y="1017724"/>
            <a:ext cx="8520600" cy="4049931"/>
          </a:xfrm>
        </p:spPr>
        <p:txBody>
          <a:bodyPr>
            <a:noAutofit/>
          </a:bodyPr>
          <a:lstStyle/>
          <a:p>
            <a:pPr marL="0" indent="0">
              <a:spcBef>
                <a:spcPct val="0"/>
              </a:spcBef>
              <a:buNone/>
              <a:defRPr/>
            </a:pPr>
            <a:r>
              <a:rPr lang="en-IN" altLang="en-US" sz="1600" b="1" dirty="0">
                <a:solidFill>
                  <a:schemeClr val="tx1"/>
                </a:solidFill>
              </a:rPr>
              <a:t>Model Correction:</a:t>
            </a:r>
            <a:r>
              <a:rPr lang="en-IN" altLang="en-US" sz="1600" dirty="0">
                <a:solidFill>
                  <a:schemeClr val="tx1"/>
                </a:solidFill>
              </a:rPr>
              <a:t> Make changes to the model like modifying word embeddings or debiasing during model training</a:t>
            </a:r>
          </a:p>
          <a:p>
            <a:pPr marL="0" indent="0">
              <a:spcBef>
                <a:spcPct val="0"/>
              </a:spcBef>
              <a:buNone/>
              <a:defRPr/>
            </a:pPr>
            <a:r>
              <a:rPr lang="en-IN" altLang="en-US" sz="1600" b="1" dirty="0">
                <a:solidFill>
                  <a:schemeClr val="tx1"/>
                </a:solidFill>
                <a:latin typeface="Calibri" panose="020F0502020204030204" pitchFamily="34" charset="0"/>
                <a:cs typeface="Calibri" panose="020F0502020204030204" pitchFamily="34" charset="0"/>
              </a:rPr>
              <a:t>	Example: </a:t>
            </a:r>
            <a:r>
              <a:rPr lang="en-IN" altLang="en-US" sz="1600" dirty="0">
                <a:solidFill>
                  <a:schemeClr val="tx1"/>
                </a:solidFill>
                <a:latin typeface="Calibri" panose="020F0502020204030204" pitchFamily="34" charset="0"/>
                <a:cs typeface="Calibri" panose="020F0502020204030204" pitchFamily="34" charset="0"/>
              </a:rPr>
              <a:t>Ensemble Learning</a:t>
            </a:r>
            <a:endParaRPr lang="en-US" sz="1600" b="1" dirty="0">
              <a:solidFill>
                <a:schemeClr val="tx1"/>
              </a:solidFill>
              <a:latin typeface="Calibri" panose="020F0502020204030204" pitchFamily="34" charset="0"/>
              <a:cs typeface="Calibri" panose="020F0502020204030204" pitchFamily="34" charset="0"/>
            </a:endParaRPr>
          </a:p>
        </p:txBody>
      </p:sp>
      <p:sp>
        <p:nvSpPr>
          <p:cNvPr id="18" name="Rounded Rectangle 17">
            <a:extLst>
              <a:ext uri="{FF2B5EF4-FFF2-40B4-BE49-F238E27FC236}">
                <a16:creationId xmlns:a16="http://schemas.microsoft.com/office/drawing/2014/main" id="{0F5F8510-6EBB-3544-A2EB-29245775EC30}"/>
              </a:ext>
            </a:extLst>
          </p:cNvPr>
          <p:cNvSpPr/>
          <p:nvPr/>
        </p:nvSpPr>
        <p:spPr>
          <a:xfrm>
            <a:off x="2461648" y="3214997"/>
            <a:ext cx="1117293" cy="572700"/>
          </a:xfrm>
          <a:prstGeom prst="roundRect">
            <a:avLst>
              <a:gd name="adj" fmla="val 2562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a:t>Model 2</a:t>
            </a:r>
          </a:p>
        </p:txBody>
      </p:sp>
      <p:sp>
        <p:nvSpPr>
          <p:cNvPr id="19" name="Rounded Rectangle 18">
            <a:extLst>
              <a:ext uri="{FF2B5EF4-FFF2-40B4-BE49-F238E27FC236}">
                <a16:creationId xmlns:a16="http://schemas.microsoft.com/office/drawing/2014/main" id="{EA71BA8B-4558-AE45-8303-B33E16DE5526}"/>
              </a:ext>
            </a:extLst>
          </p:cNvPr>
          <p:cNvSpPr/>
          <p:nvPr/>
        </p:nvSpPr>
        <p:spPr>
          <a:xfrm>
            <a:off x="2461648" y="2358691"/>
            <a:ext cx="1117293" cy="572700"/>
          </a:xfrm>
          <a:prstGeom prst="roundRect">
            <a:avLst>
              <a:gd name="adj" fmla="val 2562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a:t>Model 1</a:t>
            </a:r>
          </a:p>
        </p:txBody>
      </p:sp>
      <p:sp>
        <p:nvSpPr>
          <p:cNvPr id="22" name="Rounded Rectangle 21">
            <a:extLst>
              <a:ext uri="{FF2B5EF4-FFF2-40B4-BE49-F238E27FC236}">
                <a16:creationId xmlns:a16="http://schemas.microsoft.com/office/drawing/2014/main" id="{149DD23E-6745-A44F-91FF-00BC4B58E32E}"/>
              </a:ext>
            </a:extLst>
          </p:cNvPr>
          <p:cNvSpPr/>
          <p:nvPr/>
        </p:nvSpPr>
        <p:spPr>
          <a:xfrm>
            <a:off x="2461648" y="4071303"/>
            <a:ext cx="1117293" cy="572700"/>
          </a:xfrm>
          <a:prstGeom prst="roundRect">
            <a:avLst>
              <a:gd name="adj" fmla="val 2562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800" dirty="0"/>
              <a:t>Model 3</a:t>
            </a:r>
          </a:p>
        </p:txBody>
      </p:sp>
      <p:sp>
        <p:nvSpPr>
          <p:cNvPr id="5" name="Right Brace 4">
            <a:extLst>
              <a:ext uri="{FF2B5EF4-FFF2-40B4-BE49-F238E27FC236}">
                <a16:creationId xmlns:a16="http://schemas.microsoft.com/office/drawing/2014/main" id="{063145E6-F384-D24B-A703-4589DB1D78EB}"/>
              </a:ext>
            </a:extLst>
          </p:cNvPr>
          <p:cNvSpPr/>
          <p:nvPr/>
        </p:nvSpPr>
        <p:spPr>
          <a:xfrm>
            <a:off x="4001730" y="2437984"/>
            <a:ext cx="835742" cy="2126725"/>
          </a:xfrm>
          <a:prstGeom prst="rightBrace">
            <a:avLst>
              <a:gd name="adj1" fmla="val 53039"/>
              <a:gd name="adj2" fmla="val 50000"/>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A0E7C8A8-26D7-9A4D-896A-130DBE5FFF67}"/>
              </a:ext>
            </a:extLst>
          </p:cNvPr>
          <p:cNvSpPr txBox="1"/>
          <p:nvPr/>
        </p:nvSpPr>
        <p:spPr>
          <a:xfrm>
            <a:off x="5191432" y="3303639"/>
            <a:ext cx="2622834" cy="307777"/>
          </a:xfrm>
          <a:prstGeom prst="rect">
            <a:avLst/>
          </a:prstGeom>
          <a:noFill/>
        </p:spPr>
        <p:txBody>
          <a:bodyPr wrap="none" rtlCol="0">
            <a:spAutoFit/>
          </a:bodyPr>
          <a:lstStyle/>
          <a:p>
            <a:r>
              <a:rPr lang="en-US" dirty="0"/>
              <a:t>Ensemble of black-box Models</a:t>
            </a:r>
          </a:p>
        </p:txBody>
      </p:sp>
      <p:sp>
        <p:nvSpPr>
          <p:cNvPr id="9" name="TextBox 8">
            <a:extLst>
              <a:ext uri="{FF2B5EF4-FFF2-40B4-BE49-F238E27FC236}">
                <a16:creationId xmlns:a16="http://schemas.microsoft.com/office/drawing/2014/main" id="{7303BBE3-F757-1E42-87CA-759B31C553DF}"/>
              </a:ext>
            </a:extLst>
          </p:cNvPr>
          <p:cNvSpPr txBox="1"/>
          <p:nvPr/>
        </p:nvSpPr>
        <p:spPr>
          <a:xfrm>
            <a:off x="790107" y="3239736"/>
            <a:ext cx="971741" cy="523220"/>
          </a:xfrm>
          <a:prstGeom prst="rect">
            <a:avLst/>
          </a:prstGeom>
          <a:noFill/>
        </p:spPr>
        <p:txBody>
          <a:bodyPr wrap="none" rtlCol="0">
            <a:spAutoFit/>
          </a:bodyPr>
          <a:lstStyle/>
          <a:p>
            <a:r>
              <a:rPr lang="en-US" dirty="0"/>
              <a:t>Black-box</a:t>
            </a:r>
          </a:p>
          <a:p>
            <a:r>
              <a:rPr lang="en-US" dirty="0"/>
              <a:t>models</a:t>
            </a:r>
          </a:p>
        </p:txBody>
      </p:sp>
    </p:spTree>
    <p:extLst>
      <p:ext uri="{BB962C8B-B14F-4D97-AF65-F5344CB8AC3E}">
        <p14:creationId xmlns:p14="http://schemas.microsoft.com/office/powerpoint/2010/main" val="33382001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1105</TotalTime>
  <Words>969</Words>
  <Application>Microsoft Office PowerPoint</Application>
  <PresentationFormat>On-screen Show (16:9)</PresentationFormat>
  <Paragraphs>129</Paragraphs>
  <Slides>15</Slides>
  <Notes>7</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3" baseType="lpstr">
      <vt:lpstr>Arial</vt:lpstr>
      <vt:lpstr>Bookman Old Style</vt:lpstr>
      <vt:lpstr>Calibri</vt:lpstr>
      <vt:lpstr>Futura Medium</vt:lpstr>
      <vt:lpstr>Rockwell</vt:lpstr>
      <vt:lpstr>Wingdings</vt:lpstr>
      <vt:lpstr>Damask</vt:lpstr>
      <vt:lpstr>Acrobat Document</vt:lpstr>
      <vt:lpstr>Understanding Bias in HateSpeech</vt:lpstr>
      <vt:lpstr>Agenda</vt:lpstr>
      <vt:lpstr>Definition</vt:lpstr>
      <vt:lpstr>Why does a model learn these biases?</vt:lpstr>
      <vt:lpstr>Impact of biased predictions</vt:lpstr>
      <vt:lpstr>Mitigating Bias in Learning</vt:lpstr>
      <vt:lpstr>Choices for Bias Mitigation</vt:lpstr>
      <vt:lpstr>Choices for Bias Mitigation</vt:lpstr>
      <vt:lpstr>Choices for Bias Mitigation</vt:lpstr>
      <vt:lpstr>Choices for Bias Mitigation</vt:lpstr>
      <vt:lpstr>Choices for Bias Mitigation</vt:lpstr>
      <vt:lpstr>Choices for Bias Mitigation</vt:lpstr>
      <vt:lpstr>Choices for Bias Mitigation</vt:lpstr>
      <vt:lpstr>Knowledge-based Generalizations</vt:lpstr>
      <vt:lpstr>Challenges and Limitations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Bias in HateSpeech</dc:title>
  <dc:creator>Pinkesh Badjatiya</dc:creator>
  <cp:lastModifiedBy>Pinkesh Badjatiya</cp:lastModifiedBy>
  <cp:revision>113</cp:revision>
  <dcterms:modified xsi:type="dcterms:W3CDTF">2022-01-11T11:42:20Z</dcterms:modified>
</cp:coreProperties>
</file>